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76" r:id="rId4"/>
    <p:sldId id="258" r:id="rId5"/>
    <p:sldId id="260" r:id="rId6"/>
    <p:sldId id="259" r:id="rId7"/>
    <p:sldId id="261" r:id="rId8"/>
    <p:sldId id="262" r:id="rId9"/>
    <p:sldId id="263" r:id="rId10"/>
    <p:sldId id="288" r:id="rId11"/>
    <p:sldId id="264" r:id="rId12"/>
    <p:sldId id="265" r:id="rId13"/>
    <p:sldId id="267" r:id="rId14"/>
    <p:sldId id="268" r:id="rId15"/>
    <p:sldId id="277" r:id="rId16"/>
    <p:sldId id="269" r:id="rId17"/>
    <p:sldId id="271" r:id="rId18"/>
    <p:sldId id="270" r:id="rId19"/>
    <p:sldId id="273" r:id="rId20"/>
    <p:sldId id="289" r:id="rId21"/>
    <p:sldId id="274" r:id="rId22"/>
    <p:sldId id="272" r:id="rId23"/>
    <p:sldId id="278" r:id="rId24"/>
    <p:sldId id="279" r:id="rId25"/>
    <p:sldId id="280" r:id="rId26"/>
    <p:sldId id="282" r:id="rId27"/>
    <p:sldId id="284" r:id="rId28"/>
    <p:sldId id="283" r:id="rId29"/>
    <p:sldId id="285" r:id="rId30"/>
    <p:sldId id="286" r:id="rId31"/>
    <p:sldId id="290" r:id="rId32"/>
    <p:sldId id="287" r:id="rId33"/>
    <p:sldId id="291" r:id="rId34"/>
    <p:sldId id="294" r:id="rId35"/>
    <p:sldId id="296" r:id="rId36"/>
    <p:sldId id="292" r:id="rId37"/>
    <p:sldId id="29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6"/>
    <p:restoredTop sz="94279"/>
  </p:normalViewPr>
  <p:slideViewPr>
    <p:cSldViewPr>
      <p:cViewPr varScale="1">
        <p:scale>
          <a:sx n="101" d="100"/>
          <a:sy n="101" d="100"/>
        </p:scale>
        <p:origin x="149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84180-1BFB-414B-A3C8-14757FF30BA7}" type="datetimeFigureOut">
              <a:rPr lang="en-US" smtClean="0"/>
              <a:t>7/14/20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46433-05A5-2C4E-9BD0-F9F62A845E59}" type="slidenum">
              <a:rPr lang="en-US" smtClean="0"/>
              <a:t>‹#›</a:t>
            </a:fld>
            <a:endParaRPr lang="en-US"/>
          </a:p>
        </p:txBody>
      </p:sp>
    </p:spTree>
    <p:extLst>
      <p:ext uri="{BB962C8B-B14F-4D97-AF65-F5344CB8AC3E}">
        <p14:creationId xmlns:p14="http://schemas.microsoft.com/office/powerpoint/2010/main" val="418340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46433-05A5-2C4E-9BD0-F9F62A845E59}" type="slidenum">
              <a:rPr lang="en-US" smtClean="0"/>
              <a:t>5</a:t>
            </a:fld>
            <a:endParaRPr lang="en-US"/>
          </a:p>
        </p:txBody>
      </p:sp>
    </p:spTree>
    <p:extLst>
      <p:ext uri="{BB962C8B-B14F-4D97-AF65-F5344CB8AC3E}">
        <p14:creationId xmlns:p14="http://schemas.microsoft.com/office/powerpoint/2010/main" val="20442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46433-05A5-2C4E-9BD0-F9F62A845E59}" type="slidenum">
              <a:rPr lang="en-US" smtClean="0"/>
              <a:t>6</a:t>
            </a:fld>
            <a:endParaRPr lang="en-US"/>
          </a:p>
        </p:txBody>
      </p:sp>
    </p:spTree>
    <p:extLst>
      <p:ext uri="{BB962C8B-B14F-4D97-AF65-F5344CB8AC3E}">
        <p14:creationId xmlns:p14="http://schemas.microsoft.com/office/powerpoint/2010/main" val="203731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46433-05A5-2C4E-9BD0-F9F62A845E59}" type="slidenum">
              <a:rPr lang="en-US" smtClean="0"/>
              <a:t>7</a:t>
            </a:fld>
            <a:endParaRPr lang="en-US"/>
          </a:p>
        </p:txBody>
      </p:sp>
    </p:spTree>
    <p:extLst>
      <p:ext uri="{BB962C8B-B14F-4D97-AF65-F5344CB8AC3E}">
        <p14:creationId xmlns:p14="http://schemas.microsoft.com/office/powerpoint/2010/main" val="239685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46433-05A5-2C4E-9BD0-F9F62A845E59}" type="slidenum">
              <a:rPr lang="en-US" smtClean="0"/>
              <a:t>8</a:t>
            </a:fld>
            <a:endParaRPr lang="en-US"/>
          </a:p>
        </p:txBody>
      </p:sp>
    </p:spTree>
    <p:extLst>
      <p:ext uri="{BB962C8B-B14F-4D97-AF65-F5344CB8AC3E}">
        <p14:creationId xmlns:p14="http://schemas.microsoft.com/office/powerpoint/2010/main" val="17422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46433-05A5-2C4E-9BD0-F9F62A845E59}" type="slidenum">
              <a:rPr lang="en-US" smtClean="0"/>
              <a:t>10</a:t>
            </a:fld>
            <a:endParaRPr lang="en-US"/>
          </a:p>
        </p:txBody>
      </p:sp>
    </p:spTree>
    <p:extLst>
      <p:ext uri="{BB962C8B-B14F-4D97-AF65-F5344CB8AC3E}">
        <p14:creationId xmlns:p14="http://schemas.microsoft.com/office/powerpoint/2010/main" val="398541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46433-05A5-2C4E-9BD0-F9F62A845E59}" type="slidenum">
              <a:rPr lang="en-US" smtClean="0"/>
              <a:t>14</a:t>
            </a:fld>
            <a:endParaRPr lang="en-US"/>
          </a:p>
        </p:txBody>
      </p:sp>
    </p:spTree>
    <p:extLst>
      <p:ext uri="{BB962C8B-B14F-4D97-AF65-F5344CB8AC3E}">
        <p14:creationId xmlns:p14="http://schemas.microsoft.com/office/powerpoint/2010/main" val="56932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46433-05A5-2C4E-9BD0-F9F62A845E59}" type="slidenum">
              <a:rPr lang="en-US" smtClean="0"/>
              <a:t>20</a:t>
            </a:fld>
            <a:endParaRPr lang="en-US"/>
          </a:p>
        </p:txBody>
      </p:sp>
    </p:spTree>
    <p:extLst>
      <p:ext uri="{BB962C8B-B14F-4D97-AF65-F5344CB8AC3E}">
        <p14:creationId xmlns:p14="http://schemas.microsoft.com/office/powerpoint/2010/main" val="315994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46433-05A5-2C4E-9BD0-F9F62A845E59}" type="slidenum">
              <a:rPr lang="en-US" smtClean="0"/>
              <a:t>31</a:t>
            </a:fld>
            <a:endParaRPr lang="en-US"/>
          </a:p>
        </p:txBody>
      </p:sp>
    </p:spTree>
    <p:extLst>
      <p:ext uri="{BB962C8B-B14F-4D97-AF65-F5344CB8AC3E}">
        <p14:creationId xmlns:p14="http://schemas.microsoft.com/office/powerpoint/2010/main" val="1186084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WWTower-in-university-of-toronto.jpg">
            <a:extLst>
              <a:ext uri="{FF2B5EF4-FFF2-40B4-BE49-F238E27FC236}">
                <a16:creationId xmlns:a16="http://schemas.microsoft.com/office/drawing/2014/main" id="{2A15D831-EFD2-074A-9E94-AB11962D61DD}"/>
              </a:ext>
            </a:extLst>
          </p:cNvPr>
          <p:cNvPicPr>
            <a:picLocks noChangeAspect="1"/>
          </p:cNvPicPr>
          <p:nvPr/>
        </p:nvPicPr>
        <p:blipFill>
          <a:blip r:embed="rId2" cstate="print">
            <a:duotone>
              <a:schemeClr val="accent1">
                <a:shade val="45000"/>
                <a:satMod val="135000"/>
              </a:schemeClr>
              <a:prstClr val="white"/>
            </a:duotone>
            <a:lum bright="10000"/>
          </a:blip>
          <a:srcRect l="30226" t="14444" r="20344" b="11111"/>
          <a:stretch>
            <a:fillRect/>
          </a:stretch>
        </p:blipFill>
        <p:spPr>
          <a:xfrm>
            <a:off x="7467600" y="2895602"/>
            <a:ext cx="978190" cy="2016807"/>
          </a:xfrm>
          <a:prstGeom prst="rect">
            <a:avLst/>
          </a:prstGeom>
          <a:effectLst>
            <a:softEdge rad="317500"/>
          </a:effectLst>
        </p:spPr>
      </p:pic>
      <p:pic>
        <p:nvPicPr>
          <p:cNvPr id="5" name="Picture 4" descr="Dept_FAC_Med_Surgery655.jpg">
            <a:extLst>
              <a:ext uri="{FF2B5EF4-FFF2-40B4-BE49-F238E27FC236}">
                <a16:creationId xmlns:a16="http://schemas.microsoft.com/office/drawing/2014/main" id="{1E58FFD5-4847-9C45-AA72-9B6F9543EC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5410202"/>
            <a:ext cx="44958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
            <a:ext cx="9144000" cy="2689225"/>
          </a:xfrm>
          <a:solidFill>
            <a:srgbClr val="0C1C48"/>
          </a:solidFill>
          <a:ln>
            <a:solidFill>
              <a:srgbClr val="0C1C48"/>
            </a:solidFill>
          </a:ln>
        </p:spPr>
        <p:txBody>
          <a:bodyPr anchor="b" anchorCtr="0"/>
          <a:lstStyle/>
          <a:p>
            <a:r>
              <a:rPr lang="en-US"/>
              <a:t>Click to edit Master title style</a:t>
            </a:r>
          </a:p>
        </p:txBody>
      </p:sp>
      <p:sp>
        <p:nvSpPr>
          <p:cNvPr id="3" name="Subtitle 2"/>
          <p:cNvSpPr>
            <a:spLocks noGrp="1"/>
          </p:cNvSpPr>
          <p:nvPr>
            <p:ph type="subTitle" idx="1"/>
          </p:nvPr>
        </p:nvSpPr>
        <p:spPr>
          <a:xfrm>
            <a:off x="1371600" y="29718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0081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Dept_FAC_Med_Surgery655.jpg">
            <a:extLst>
              <a:ext uri="{FF2B5EF4-FFF2-40B4-BE49-F238E27FC236}">
                <a16:creationId xmlns:a16="http://schemas.microsoft.com/office/drawing/2014/main" id="{57CABDFD-D498-E545-8F66-0D76D439B9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3276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WTower-in-university-of-toronto.jpg">
            <a:extLst>
              <a:ext uri="{FF2B5EF4-FFF2-40B4-BE49-F238E27FC236}">
                <a16:creationId xmlns:a16="http://schemas.microsoft.com/office/drawing/2014/main" id="{00383E74-8AEB-014A-A33E-FFF18878A661}"/>
              </a:ext>
            </a:extLst>
          </p:cNvPr>
          <p:cNvPicPr>
            <a:picLocks noChangeAspect="1"/>
          </p:cNvPicPr>
          <p:nvPr/>
        </p:nvPicPr>
        <p:blipFill>
          <a:blip r:embed="rId3" cstate="print">
            <a:duotone>
              <a:schemeClr val="accent1">
                <a:shade val="45000"/>
                <a:satMod val="135000"/>
              </a:schemeClr>
              <a:prstClr val="white"/>
            </a:duotone>
            <a:lum bright="30000"/>
          </a:blip>
          <a:srcRect l="30226" t="14444" r="20344" b="11111"/>
          <a:stretch>
            <a:fillRect/>
          </a:stretch>
        </p:blipFill>
        <p:spPr>
          <a:xfrm>
            <a:off x="6477001" y="1600200"/>
            <a:ext cx="2197819" cy="4531407"/>
          </a:xfrm>
          <a:prstGeom prst="rect">
            <a:avLst/>
          </a:prstGeom>
          <a:effectLst>
            <a:softEdge rad="317500"/>
          </a:effectLst>
        </p:spPr>
      </p:pic>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500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WWTower-in-university-of-toronto.jpg">
            <a:extLst>
              <a:ext uri="{FF2B5EF4-FFF2-40B4-BE49-F238E27FC236}">
                <a16:creationId xmlns:a16="http://schemas.microsoft.com/office/drawing/2014/main" id="{63070BAC-102E-184B-86B3-6D1F733FFEE3}"/>
              </a:ext>
            </a:extLst>
          </p:cNvPr>
          <p:cNvPicPr>
            <a:picLocks noChangeAspect="1"/>
          </p:cNvPicPr>
          <p:nvPr/>
        </p:nvPicPr>
        <p:blipFill>
          <a:blip r:embed="rId2" cstate="print">
            <a:duotone>
              <a:schemeClr val="accent1">
                <a:shade val="45000"/>
                <a:satMod val="135000"/>
              </a:schemeClr>
              <a:prstClr val="white"/>
            </a:duotone>
            <a:lum bright="10000"/>
          </a:blip>
          <a:srcRect l="30226" t="14444" r="20344" b="11111"/>
          <a:stretch>
            <a:fillRect/>
          </a:stretch>
        </p:blipFill>
        <p:spPr>
          <a:xfrm>
            <a:off x="7543801" y="1981200"/>
            <a:ext cx="1182671" cy="2438400"/>
          </a:xfrm>
          <a:prstGeom prst="rect">
            <a:avLst/>
          </a:prstGeom>
          <a:effectLst>
            <a:softEdge rad="317500"/>
          </a:effectLst>
        </p:spPr>
      </p:pic>
      <p:pic>
        <p:nvPicPr>
          <p:cNvPr id="5" name="Picture 4" descr="Dept_FAC_Med_Surgery655.jpg">
            <a:extLst>
              <a:ext uri="{FF2B5EF4-FFF2-40B4-BE49-F238E27FC236}">
                <a16:creationId xmlns:a16="http://schemas.microsoft.com/office/drawing/2014/main" id="{4A5A2314-F34E-7A46-A16C-D5EB5AAEAA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762002"/>
            <a:ext cx="44958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893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Dept_FAC_Med_Surgery655.jpg">
            <a:extLst>
              <a:ext uri="{FF2B5EF4-FFF2-40B4-BE49-F238E27FC236}">
                <a16:creationId xmlns:a16="http://schemas.microsoft.com/office/drawing/2014/main" id="{862CD51D-4EDD-BE4F-95CA-C8FDAC806B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3276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961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Dept_FAC_Med_Surgery655.jpg">
            <a:extLst>
              <a:ext uri="{FF2B5EF4-FFF2-40B4-BE49-F238E27FC236}">
                <a16:creationId xmlns:a16="http://schemas.microsoft.com/office/drawing/2014/main" id="{9449241F-C633-E847-BB76-761342B88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3276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025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WWTower-in-university-of-toronto.jpg">
            <a:extLst>
              <a:ext uri="{FF2B5EF4-FFF2-40B4-BE49-F238E27FC236}">
                <a16:creationId xmlns:a16="http://schemas.microsoft.com/office/drawing/2014/main" id="{60A26C85-0E57-F94D-8ED7-11A344B4E9BE}"/>
              </a:ext>
            </a:extLst>
          </p:cNvPr>
          <p:cNvPicPr>
            <a:picLocks noChangeAspect="1"/>
          </p:cNvPicPr>
          <p:nvPr/>
        </p:nvPicPr>
        <p:blipFill>
          <a:blip r:embed="rId2" cstate="print">
            <a:duotone>
              <a:schemeClr val="accent1">
                <a:shade val="45000"/>
                <a:satMod val="135000"/>
              </a:schemeClr>
              <a:prstClr val="white"/>
            </a:duotone>
            <a:lum bright="30000"/>
          </a:blip>
          <a:srcRect l="30226" t="14444" r="20344" b="11111"/>
          <a:stretch>
            <a:fillRect/>
          </a:stretch>
        </p:blipFill>
        <p:spPr>
          <a:xfrm>
            <a:off x="6477001" y="1600200"/>
            <a:ext cx="2197819" cy="4531407"/>
          </a:xfrm>
          <a:prstGeom prst="rect">
            <a:avLst/>
          </a:prstGeom>
          <a:effectLst>
            <a:softEdge rad="317500"/>
          </a:effectLst>
        </p:spPr>
      </p:pic>
      <p:pic>
        <p:nvPicPr>
          <p:cNvPr id="4" name="Picture 4" descr="Dept_FAC_Med_Surgery655.jpg">
            <a:extLst>
              <a:ext uri="{FF2B5EF4-FFF2-40B4-BE49-F238E27FC236}">
                <a16:creationId xmlns:a16="http://schemas.microsoft.com/office/drawing/2014/main" id="{95ADB087-6422-4842-ABAA-F7DB4F22ED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3276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638"/>
          </a:xfrm>
        </p:spPr>
        <p:txBody>
          <a:bodyPr/>
          <a:lstStyle/>
          <a:p>
            <a:r>
              <a:rPr lang="en-US"/>
              <a:t>Click to edit Master title style</a:t>
            </a:r>
          </a:p>
        </p:txBody>
      </p:sp>
    </p:spTree>
    <p:extLst>
      <p:ext uri="{BB962C8B-B14F-4D97-AF65-F5344CB8AC3E}">
        <p14:creationId xmlns:p14="http://schemas.microsoft.com/office/powerpoint/2010/main" val="417033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Dept_FAC_Med_Surgery655.jpg">
            <a:extLst>
              <a:ext uri="{FF2B5EF4-FFF2-40B4-BE49-F238E27FC236}">
                <a16:creationId xmlns:a16="http://schemas.microsoft.com/office/drawing/2014/main" id="{6963368A-DC94-6B46-90BE-3A63B113F5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3276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27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descr="Dept_FAC_Med_Surgery655.jpg">
            <a:extLst>
              <a:ext uri="{FF2B5EF4-FFF2-40B4-BE49-F238E27FC236}">
                <a16:creationId xmlns:a16="http://schemas.microsoft.com/office/drawing/2014/main" id="{D3EF7A68-747F-654E-82FF-70E11B2B7D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3276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WWTower-in-university-of-toronto.jpg">
            <a:extLst>
              <a:ext uri="{FF2B5EF4-FFF2-40B4-BE49-F238E27FC236}">
                <a16:creationId xmlns:a16="http://schemas.microsoft.com/office/drawing/2014/main" id="{DC38E6AF-3CC2-1642-92B1-1F2AA544E249}"/>
              </a:ext>
            </a:extLst>
          </p:cNvPr>
          <p:cNvPicPr>
            <a:picLocks noChangeAspect="1"/>
          </p:cNvPicPr>
          <p:nvPr/>
        </p:nvPicPr>
        <p:blipFill>
          <a:blip r:embed="rId3" cstate="print">
            <a:duotone>
              <a:schemeClr val="accent1">
                <a:shade val="45000"/>
                <a:satMod val="135000"/>
              </a:schemeClr>
              <a:prstClr val="white"/>
            </a:duotone>
            <a:lum bright="30000"/>
          </a:blip>
          <a:srcRect l="30226" t="14444" r="20344" b="11111"/>
          <a:stretch>
            <a:fillRect/>
          </a:stretch>
        </p:blipFill>
        <p:spPr>
          <a:xfrm>
            <a:off x="6477001" y="1600200"/>
            <a:ext cx="2197819" cy="4531407"/>
          </a:xfrm>
          <a:prstGeom prst="rect">
            <a:avLst/>
          </a:prstGeom>
          <a:effectLst>
            <a:softEdge rad="317500"/>
          </a:effectLst>
        </p:spPr>
      </p:pic>
      <p:sp>
        <p:nvSpPr>
          <p:cNvPr id="2" name="Title 1"/>
          <p:cNvSpPr>
            <a:spLocks noGrp="1"/>
          </p:cNvSpPr>
          <p:nvPr>
            <p:ph type="title"/>
          </p:nvPr>
        </p:nvSpPr>
        <p:spPr>
          <a:xfrm>
            <a:off x="1" y="0"/>
            <a:ext cx="3465513" cy="143510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4156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Dept_FAC_Med_Surgery655.jpg">
            <a:extLst>
              <a:ext uri="{FF2B5EF4-FFF2-40B4-BE49-F238E27FC236}">
                <a16:creationId xmlns:a16="http://schemas.microsoft.com/office/drawing/2014/main" id="{AE285A18-2647-5D43-BA5B-D1D742650C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3276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27212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D0812-4170-CD46-8950-E3C56E4C74B2}"/>
              </a:ext>
            </a:extLst>
          </p:cNvPr>
          <p:cNvSpPr>
            <a:spLocks noGrp="1"/>
          </p:cNvSpPr>
          <p:nvPr>
            <p:ph type="title"/>
          </p:nvPr>
        </p:nvSpPr>
        <p:spPr>
          <a:xfrm>
            <a:off x="457200" y="274638"/>
            <a:ext cx="8229600" cy="1143000"/>
          </a:xfrm>
          <a:prstGeom prst="rect">
            <a:avLst/>
          </a:prstGeom>
          <a:solidFill>
            <a:srgbClr val="0C1C48"/>
          </a:solidFill>
          <a:ln>
            <a:solidFill>
              <a:srgbClr val="0C1C48"/>
            </a:solidFill>
          </a:ln>
          <a:effectLst/>
        </p:spPr>
        <p:style>
          <a:lnRef idx="1">
            <a:schemeClr val="accent5"/>
          </a:lnRef>
          <a:fillRef idx="3">
            <a:schemeClr val="accent5"/>
          </a:fillRef>
          <a:effectRef idx="2">
            <a:schemeClr val="accent5"/>
          </a:effectRef>
          <a:fontRef idx="none"/>
        </p:style>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A3B0B45C-2C5D-374D-806F-786C58AEE311}"/>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ctr" rtl="0" eaLnBrk="0" fontAlgn="base" hangingPunct="0">
        <a:spcBef>
          <a:spcPct val="0"/>
        </a:spcBef>
        <a:spcAft>
          <a:spcPct val="0"/>
        </a:spcAft>
        <a:defRPr sz="3300" kern="1200">
          <a:solidFill>
            <a:schemeClr val="bg1"/>
          </a:solidFill>
          <a:latin typeface="+mj-lt"/>
          <a:ea typeface="ＭＳ Ｐゴシック" charset="0"/>
          <a:cs typeface="+mj-cs"/>
        </a:defRPr>
      </a:lvl1pPr>
      <a:lvl2pPr algn="ctr" rtl="0" eaLnBrk="0" fontAlgn="base" hangingPunct="0">
        <a:spcBef>
          <a:spcPct val="0"/>
        </a:spcBef>
        <a:spcAft>
          <a:spcPct val="0"/>
        </a:spcAft>
        <a:defRPr sz="3300">
          <a:solidFill>
            <a:schemeClr val="bg1"/>
          </a:solidFill>
          <a:latin typeface="Calibri" charset="0"/>
          <a:ea typeface="ＭＳ Ｐゴシック" charset="0"/>
        </a:defRPr>
      </a:lvl2pPr>
      <a:lvl3pPr algn="ctr" rtl="0" eaLnBrk="0" fontAlgn="base" hangingPunct="0">
        <a:spcBef>
          <a:spcPct val="0"/>
        </a:spcBef>
        <a:spcAft>
          <a:spcPct val="0"/>
        </a:spcAft>
        <a:defRPr sz="3300">
          <a:solidFill>
            <a:schemeClr val="bg1"/>
          </a:solidFill>
          <a:latin typeface="Calibri" charset="0"/>
          <a:ea typeface="ＭＳ Ｐゴシック" charset="0"/>
        </a:defRPr>
      </a:lvl3pPr>
      <a:lvl4pPr algn="ctr" rtl="0" eaLnBrk="0" fontAlgn="base" hangingPunct="0">
        <a:spcBef>
          <a:spcPct val="0"/>
        </a:spcBef>
        <a:spcAft>
          <a:spcPct val="0"/>
        </a:spcAft>
        <a:defRPr sz="3300">
          <a:solidFill>
            <a:schemeClr val="bg1"/>
          </a:solidFill>
          <a:latin typeface="Calibri" charset="0"/>
          <a:ea typeface="ＭＳ Ｐゴシック" charset="0"/>
        </a:defRPr>
      </a:lvl4pPr>
      <a:lvl5pPr algn="ctr" rtl="0" eaLnBrk="0" fontAlgn="base" hangingPunct="0">
        <a:spcBef>
          <a:spcPct val="0"/>
        </a:spcBef>
        <a:spcAft>
          <a:spcPct val="0"/>
        </a:spcAft>
        <a:defRPr sz="3300">
          <a:solidFill>
            <a:schemeClr val="bg1"/>
          </a:solidFill>
          <a:latin typeface="Calibri" charset="0"/>
          <a:ea typeface="ＭＳ Ｐゴシック" charset="0"/>
        </a:defRPr>
      </a:lvl5pPr>
      <a:lvl6pPr marL="342900" algn="ctr" rtl="0" fontAlgn="base">
        <a:spcBef>
          <a:spcPct val="0"/>
        </a:spcBef>
        <a:spcAft>
          <a:spcPct val="0"/>
        </a:spcAft>
        <a:defRPr sz="3300">
          <a:solidFill>
            <a:schemeClr val="bg1"/>
          </a:solidFill>
          <a:latin typeface="Calibri" charset="0"/>
          <a:ea typeface="ＭＳ Ｐゴシック" charset="0"/>
        </a:defRPr>
      </a:lvl6pPr>
      <a:lvl7pPr marL="685800" algn="ctr" rtl="0" fontAlgn="base">
        <a:spcBef>
          <a:spcPct val="0"/>
        </a:spcBef>
        <a:spcAft>
          <a:spcPct val="0"/>
        </a:spcAft>
        <a:defRPr sz="3300">
          <a:solidFill>
            <a:schemeClr val="bg1"/>
          </a:solidFill>
          <a:latin typeface="Calibri" charset="0"/>
          <a:ea typeface="ＭＳ Ｐゴシック" charset="0"/>
        </a:defRPr>
      </a:lvl7pPr>
      <a:lvl8pPr marL="1028700" algn="ctr" rtl="0" fontAlgn="base">
        <a:spcBef>
          <a:spcPct val="0"/>
        </a:spcBef>
        <a:spcAft>
          <a:spcPct val="0"/>
        </a:spcAft>
        <a:defRPr sz="3300">
          <a:solidFill>
            <a:schemeClr val="bg1"/>
          </a:solidFill>
          <a:latin typeface="Calibri" charset="0"/>
          <a:ea typeface="ＭＳ Ｐゴシック" charset="0"/>
        </a:defRPr>
      </a:lvl8pPr>
      <a:lvl9pPr marL="1371600" algn="ctr" rtl="0" fontAlgn="base">
        <a:spcBef>
          <a:spcPct val="0"/>
        </a:spcBef>
        <a:spcAft>
          <a:spcPct val="0"/>
        </a:spcAft>
        <a:defRPr sz="3300">
          <a:solidFill>
            <a:schemeClr val="bg1"/>
          </a:solidFill>
          <a:latin typeface="Calibri" charset="0"/>
          <a:ea typeface="ＭＳ Ｐゴシック"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35EA1DDD-F19A-D344-B3BF-EA30E09B7087}"/>
              </a:ext>
            </a:extLst>
          </p:cNvPr>
          <p:cNvSpPr>
            <a:spLocks noGrp="1"/>
          </p:cNvSpPr>
          <p:nvPr>
            <p:ph type="ctrTitle"/>
          </p:nvPr>
        </p:nvSpPr>
        <p:spPr bwMode="auto">
          <a:ln>
            <a:noFill/>
          </a:ln>
          <a:extLst>
            <a:ext uri="{91240B29-F687-4F45-9708-019B960494DF}">
              <a14:hiddenLine xmlns:a14="http://schemas.microsoft.com/office/drawing/2010/main" w="9525">
                <a:solidFill>
                  <a:srgbClr val="0C1C48"/>
                </a:solidFill>
                <a:miter lim="800000"/>
                <a:headEnd/>
                <a:tailEnd/>
              </a14:hiddenLine>
            </a:ext>
          </a:extLst>
        </p:spPr>
        <p:txBody>
          <a:bodyPr wrap="square" numCol="1" compatLnSpc="1">
            <a:prstTxWarp prst="textNoShape">
              <a:avLst/>
            </a:prstTxWarp>
          </a:bodyPr>
          <a:lstStyle/>
          <a:p>
            <a:pPr eaLnBrk="1" hangingPunct="1"/>
            <a:r>
              <a:rPr lang="en-US" altLang="en-US" dirty="0">
                <a:ea typeface="ＭＳ Ｐゴシック" panose="020B0600070205080204" pitchFamily="34" charset="-128"/>
              </a:rPr>
              <a:t>General Surgery Case-Based Learning for Clerks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2DEA-D942-C64B-9B7C-14C9088DFF1F}"/>
              </a:ext>
            </a:extLst>
          </p:cNvPr>
          <p:cNvSpPr>
            <a:spLocks noGrp="1"/>
          </p:cNvSpPr>
          <p:nvPr>
            <p:ph type="title"/>
          </p:nvPr>
        </p:nvSpPr>
        <p:spPr/>
        <p:txBody>
          <a:bodyPr/>
          <a:lstStyle/>
          <a:p>
            <a:r>
              <a:rPr lang="en-US" dirty="0"/>
              <a:t>RLQ DDx Continued</a:t>
            </a:r>
          </a:p>
        </p:txBody>
      </p:sp>
      <p:sp>
        <p:nvSpPr>
          <p:cNvPr id="11" name="TextBox 10">
            <a:extLst>
              <a:ext uri="{FF2B5EF4-FFF2-40B4-BE49-F238E27FC236}">
                <a16:creationId xmlns:a16="http://schemas.microsoft.com/office/drawing/2014/main" id="{46623601-CBD0-7A42-9494-E37757A15E28}"/>
              </a:ext>
            </a:extLst>
          </p:cNvPr>
          <p:cNvSpPr txBox="1"/>
          <p:nvPr/>
        </p:nvSpPr>
        <p:spPr>
          <a:xfrm>
            <a:off x="6732240" y="3100887"/>
            <a:ext cx="2232248" cy="992579"/>
          </a:xfrm>
          <a:prstGeom prst="rect">
            <a:avLst/>
          </a:prstGeom>
          <a:noFill/>
        </p:spPr>
        <p:txBody>
          <a:bodyPr wrap="square" rtlCol="0">
            <a:spAutoFit/>
          </a:bodyPr>
          <a:lstStyle/>
          <a:p>
            <a:r>
              <a:rPr lang="en-US" sz="1950" dirty="0">
                <a:solidFill>
                  <a:schemeClr val="accent1">
                    <a:lumMod val="50000"/>
                  </a:schemeClr>
                </a:solidFill>
                <a:latin typeface="Calibri" panose="020F0502020204030204" pitchFamily="34" charset="0"/>
                <a:cs typeface="Calibri" panose="020F0502020204030204" pitchFamily="34" charset="0"/>
              </a:rPr>
              <a:t>Based on your DDx, what </a:t>
            </a:r>
            <a:r>
              <a:rPr lang="en-US" sz="1950" dirty="0">
                <a:solidFill>
                  <a:srgbClr val="FF0000"/>
                </a:solidFill>
                <a:latin typeface="Calibri" panose="020F0502020204030204" pitchFamily="34" charset="0"/>
                <a:cs typeface="Calibri" panose="020F0502020204030204" pitchFamily="34" charset="0"/>
              </a:rPr>
              <a:t>investigations</a:t>
            </a:r>
            <a:r>
              <a:rPr lang="en-US" sz="1950" dirty="0">
                <a:solidFill>
                  <a:schemeClr val="accent1">
                    <a:lumMod val="50000"/>
                  </a:schemeClr>
                </a:solidFill>
                <a:latin typeface="Calibri" panose="020F0502020204030204" pitchFamily="34" charset="0"/>
                <a:cs typeface="Calibri" panose="020F0502020204030204" pitchFamily="34" charset="0"/>
              </a:rPr>
              <a:t> would you order?</a:t>
            </a:r>
          </a:p>
        </p:txBody>
      </p:sp>
      <p:grpSp>
        <p:nvGrpSpPr>
          <p:cNvPr id="13" name="Group 12">
            <a:extLst>
              <a:ext uri="{FF2B5EF4-FFF2-40B4-BE49-F238E27FC236}">
                <a16:creationId xmlns:a16="http://schemas.microsoft.com/office/drawing/2014/main" id="{AC48DBB4-9182-384C-BCA4-4AF2AB787D29}"/>
              </a:ext>
            </a:extLst>
          </p:cNvPr>
          <p:cNvGrpSpPr/>
          <p:nvPr/>
        </p:nvGrpSpPr>
        <p:grpSpPr>
          <a:xfrm>
            <a:off x="323528" y="1844824"/>
            <a:ext cx="6120680" cy="4181956"/>
            <a:chOff x="179512" y="1556792"/>
            <a:chExt cx="6120680" cy="4181956"/>
          </a:xfrm>
        </p:grpSpPr>
        <p:pic>
          <p:nvPicPr>
            <p:cNvPr id="7" name="Picture 6" descr="A screenshot of a cell phone&#10;&#10;Description automatically generated">
              <a:extLst>
                <a:ext uri="{FF2B5EF4-FFF2-40B4-BE49-F238E27FC236}">
                  <a16:creationId xmlns:a16="http://schemas.microsoft.com/office/drawing/2014/main" id="{9DF50AF4-4F63-A44A-B3E1-7B6C058E2E3E}"/>
                </a:ext>
              </a:extLst>
            </p:cNvPr>
            <p:cNvPicPr>
              <a:picLocks noChangeAspect="1"/>
            </p:cNvPicPr>
            <p:nvPr/>
          </p:nvPicPr>
          <p:blipFill rotWithShape="1">
            <a:blip r:embed="rId3">
              <a:extLst>
                <a:ext uri="{28A0092B-C50C-407E-A947-70E740481C1C}">
                  <a14:useLocalDpi xmlns:a14="http://schemas.microsoft.com/office/drawing/2010/main" val="0"/>
                </a:ext>
              </a:extLst>
            </a:blip>
            <a:srcRect b="11925"/>
            <a:stretch/>
          </p:blipFill>
          <p:spPr>
            <a:xfrm>
              <a:off x="3923928" y="1910760"/>
              <a:ext cx="1872208" cy="3672408"/>
            </a:xfrm>
            <a:prstGeom prst="rect">
              <a:avLst/>
            </a:prstGeom>
          </p:spPr>
        </p:pic>
        <p:pic>
          <p:nvPicPr>
            <p:cNvPr id="8" name="Content Placeholder 4" descr="A screenshot of a social media post&#10;&#10;Description automatically generated">
              <a:extLst>
                <a:ext uri="{FF2B5EF4-FFF2-40B4-BE49-F238E27FC236}">
                  <a16:creationId xmlns:a16="http://schemas.microsoft.com/office/drawing/2014/main" id="{513E4886-BEFD-AD47-B750-7C765FF6CD2B}"/>
                </a:ext>
              </a:extLst>
            </p:cNvPr>
            <p:cNvPicPr>
              <a:picLocks noChangeAspect="1"/>
            </p:cNvPicPr>
            <p:nvPr/>
          </p:nvPicPr>
          <p:blipFill rotWithShape="1">
            <a:blip r:embed="rId4">
              <a:extLst>
                <a:ext uri="{28A0092B-C50C-407E-A947-70E740481C1C}">
                  <a14:useLocalDpi xmlns:a14="http://schemas.microsoft.com/office/drawing/2010/main" val="0"/>
                </a:ext>
              </a:extLst>
            </a:blip>
            <a:srcRect l="50666" t="4499" b="24008"/>
            <a:stretch/>
          </p:blipFill>
          <p:spPr bwMode="auto">
            <a:xfrm>
              <a:off x="251520" y="1934807"/>
              <a:ext cx="3362807" cy="376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9DA6FCE-D5EA-FB4A-A383-C1C97B5B1249}"/>
                </a:ext>
              </a:extLst>
            </p:cNvPr>
            <p:cNvSpPr txBox="1"/>
            <p:nvPr/>
          </p:nvSpPr>
          <p:spPr>
            <a:xfrm>
              <a:off x="188613" y="1687931"/>
              <a:ext cx="6111579" cy="215444"/>
            </a:xfrm>
            <a:prstGeom prst="rect">
              <a:avLst/>
            </a:prstGeom>
            <a:noFill/>
          </p:spPr>
          <p:txBody>
            <a:bodyPr wrap="square" rtlCol="0">
              <a:spAutoFit/>
            </a:bodyPr>
            <a:lstStyle/>
            <a:p>
              <a:r>
                <a:rPr lang="en-US" sz="800" dirty="0"/>
                <a:t>Table 1. Differential Diagnosis of Acute Abdominal Pain from General Surgery and Thoracic Surgery Chapter, Toronto Notes 2020</a:t>
              </a:r>
            </a:p>
          </p:txBody>
        </p:sp>
        <p:sp>
          <p:nvSpPr>
            <p:cNvPr id="12" name="Rectangle 11">
              <a:extLst>
                <a:ext uri="{FF2B5EF4-FFF2-40B4-BE49-F238E27FC236}">
                  <a16:creationId xmlns:a16="http://schemas.microsoft.com/office/drawing/2014/main" id="{B7BF3B57-FD51-144D-BCAD-09C602286BBC}"/>
                </a:ext>
              </a:extLst>
            </p:cNvPr>
            <p:cNvSpPr/>
            <p:nvPr/>
          </p:nvSpPr>
          <p:spPr>
            <a:xfrm>
              <a:off x="179512" y="1556792"/>
              <a:ext cx="6120680" cy="418195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709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F1BB-3343-014C-95AE-9E2C4F442478}"/>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D8B63B5A-063A-B948-850D-084AF7602F48}"/>
              </a:ext>
            </a:extLst>
          </p:cNvPr>
          <p:cNvSpPr>
            <a:spLocks noGrp="1"/>
          </p:cNvSpPr>
          <p:nvPr>
            <p:ph idx="1"/>
          </p:nvPr>
        </p:nvSpPr>
        <p:spPr>
          <a:xfrm>
            <a:off x="457200" y="1600202"/>
            <a:ext cx="6419056" cy="4525963"/>
          </a:xfrm>
        </p:spPr>
        <p:txBody>
          <a:bodyPr/>
          <a:lstStyle/>
          <a:p>
            <a:r>
              <a:rPr lang="en-CA" sz="2100" dirty="0">
                <a:solidFill>
                  <a:schemeClr val="accent1">
                    <a:lumMod val="50000"/>
                  </a:schemeClr>
                </a:solidFill>
              </a:rPr>
              <a:t>Labs: CBC, urinalysis, beta </a:t>
            </a:r>
            <a:r>
              <a:rPr lang="en-CA" sz="2100" dirty="0" err="1">
                <a:solidFill>
                  <a:schemeClr val="accent1">
                    <a:lumMod val="50000"/>
                  </a:schemeClr>
                </a:solidFill>
              </a:rPr>
              <a:t>hCG</a:t>
            </a:r>
            <a:endParaRPr lang="en-CA" sz="2100" dirty="0">
              <a:solidFill>
                <a:schemeClr val="accent1">
                  <a:lumMod val="50000"/>
                </a:schemeClr>
              </a:solidFill>
            </a:endParaRPr>
          </a:p>
          <a:p>
            <a:r>
              <a:rPr lang="en-CA" sz="2100" dirty="0">
                <a:solidFill>
                  <a:schemeClr val="accent1">
                    <a:lumMod val="50000"/>
                  </a:schemeClr>
                </a:solidFill>
              </a:rPr>
              <a:t>Imaging</a:t>
            </a:r>
          </a:p>
          <a:p>
            <a:pPr lvl="1"/>
            <a:r>
              <a:rPr lang="en-CA" sz="1800" dirty="0">
                <a:solidFill>
                  <a:schemeClr val="accent1">
                    <a:lumMod val="50000"/>
                  </a:schemeClr>
                </a:solidFill>
              </a:rPr>
              <a:t>Ultrasound </a:t>
            </a:r>
          </a:p>
          <a:p>
            <a:pPr lvl="1"/>
            <a:r>
              <a:rPr lang="en-CA" sz="1800" dirty="0">
                <a:solidFill>
                  <a:schemeClr val="accent1">
                    <a:lumMod val="50000"/>
                  </a:schemeClr>
                </a:solidFill>
              </a:rPr>
              <a:t>CT if concern for complicated appendicitis or when ultrasound not feasible or inconclusive</a:t>
            </a:r>
          </a:p>
          <a:p>
            <a:pPr lvl="1"/>
            <a:r>
              <a:rPr lang="en-CA" sz="1800" dirty="0">
                <a:solidFill>
                  <a:schemeClr val="accent1">
                    <a:lumMod val="50000"/>
                  </a:schemeClr>
                </a:solidFill>
              </a:rPr>
              <a:t>Consider MRI in pregnancy</a:t>
            </a:r>
            <a:br>
              <a:rPr lang="en-CA" dirty="0">
                <a:solidFill>
                  <a:schemeClr val="accent1">
                    <a:lumMod val="50000"/>
                  </a:schemeClr>
                </a:solidFill>
              </a:rPr>
            </a:br>
            <a:br>
              <a:rPr lang="en-CA" dirty="0">
                <a:solidFill>
                  <a:schemeClr val="accent1">
                    <a:lumMod val="50000"/>
                  </a:schemeClr>
                </a:solidFill>
              </a:rPr>
            </a:br>
            <a:endParaRPr lang="en-US" dirty="0">
              <a:solidFill>
                <a:schemeClr val="accent1">
                  <a:lumMod val="50000"/>
                </a:schemeClr>
              </a:solidFill>
            </a:endParaRPr>
          </a:p>
        </p:txBody>
      </p:sp>
    </p:spTree>
    <p:extLst>
      <p:ext uri="{BB962C8B-B14F-4D97-AF65-F5344CB8AC3E}">
        <p14:creationId xmlns:p14="http://schemas.microsoft.com/office/powerpoint/2010/main" val="18737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6BBD-588B-E945-BDC1-524453191E74}"/>
              </a:ext>
            </a:extLst>
          </p:cNvPr>
          <p:cNvSpPr>
            <a:spLocks noGrp="1"/>
          </p:cNvSpPr>
          <p:nvPr>
            <p:ph type="title"/>
          </p:nvPr>
        </p:nvSpPr>
        <p:spPr/>
        <p:txBody>
          <a:bodyPr/>
          <a:lstStyle/>
          <a:p>
            <a:r>
              <a:rPr lang="en-US" dirty="0"/>
              <a:t>Case 1: Investigations</a:t>
            </a:r>
          </a:p>
        </p:txBody>
      </p:sp>
      <p:sp>
        <p:nvSpPr>
          <p:cNvPr id="3" name="Content Placeholder 2">
            <a:extLst>
              <a:ext uri="{FF2B5EF4-FFF2-40B4-BE49-F238E27FC236}">
                <a16:creationId xmlns:a16="http://schemas.microsoft.com/office/drawing/2014/main" id="{A8F2F572-5496-F441-B3D6-DAA0A4E6028E}"/>
              </a:ext>
            </a:extLst>
          </p:cNvPr>
          <p:cNvSpPr>
            <a:spLocks noGrp="1"/>
          </p:cNvSpPr>
          <p:nvPr>
            <p:ph idx="1"/>
          </p:nvPr>
        </p:nvSpPr>
        <p:spPr>
          <a:xfrm>
            <a:off x="457200" y="1600202"/>
            <a:ext cx="5338936" cy="4525963"/>
          </a:xfrm>
        </p:spPr>
        <p:txBody>
          <a:bodyPr/>
          <a:lstStyle/>
          <a:p>
            <a:r>
              <a:rPr lang="en-US" sz="1950" dirty="0">
                <a:solidFill>
                  <a:schemeClr val="accent1">
                    <a:lumMod val="50000"/>
                  </a:schemeClr>
                </a:solidFill>
              </a:rPr>
              <a:t>Lab results: </a:t>
            </a:r>
          </a:p>
          <a:p>
            <a:pPr lvl="1"/>
            <a:r>
              <a:rPr lang="en-US" sz="1800" dirty="0" err="1">
                <a:solidFill>
                  <a:schemeClr val="accent1">
                    <a:lumMod val="50000"/>
                  </a:schemeClr>
                </a:solidFill>
              </a:rPr>
              <a:t>bHCG</a:t>
            </a:r>
            <a:r>
              <a:rPr lang="en-US" sz="1800" dirty="0">
                <a:solidFill>
                  <a:schemeClr val="accent1">
                    <a:lumMod val="50000"/>
                  </a:schemeClr>
                </a:solidFill>
              </a:rPr>
              <a:t> negative</a:t>
            </a:r>
          </a:p>
          <a:p>
            <a:pPr lvl="1"/>
            <a:r>
              <a:rPr lang="en-US" sz="1800" dirty="0">
                <a:solidFill>
                  <a:schemeClr val="accent1">
                    <a:lumMod val="50000"/>
                  </a:schemeClr>
                </a:solidFill>
              </a:rPr>
              <a:t>Hemoglobin: </a:t>
            </a:r>
            <a:r>
              <a:rPr lang="en-CA" sz="1800" dirty="0">
                <a:solidFill>
                  <a:schemeClr val="accent1">
                    <a:lumMod val="50000"/>
                  </a:schemeClr>
                </a:solidFill>
              </a:rPr>
              <a:t>123 g/L</a:t>
            </a:r>
            <a:endParaRPr lang="en-US" sz="1800" dirty="0">
              <a:solidFill>
                <a:schemeClr val="accent1">
                  <a:lumMod val="50000"/>
                </a:schemeClr>
              </a:solidFill>
            </a:endParaRPr>
          </a:p>
          <a:p>
            <a:pPr lvl="1"/>
            <a:r>
              <a:rPr lang="en-CA" sz="1800" dirty="0">
                <a:solidFill>
                  <a:schemeClr val="accent1">
                    <a:lumMod val="50000"/>
                  </a:schemeClr>
                </a:solidFill>
              </a:rPr>
              <a:t>WBC Count: 12.0 X 10</a:t>
            </a:r>
            <a:r>
              <a:rPr lang="en-CA" sz="1800" baseline="30000" dirty="0">
                <a:solidFill>
                  <a:schemeClr val="accent1">
                    <a:lumMod val="50000"/>
                  </a:schemeClr>
                </a:solidFill>
              </a:rPr>
              <a:t>9</a:t>
            </a:r>
            <a:r>
              <a:rPr lang="en-CA" sz="1800" dirty="0">
                <a:solidFill>
                  <a:schemeClr val="accent1">
                    <a:lumMod val="50000"/>
                  </a:schemeClr>
                </a:solidFill>
              </a:rPr>
              <a:t>/L </a:t>
            </a:r>
          </a:p>
          <a:p>
            <a:pPr lvl="1"/>
            <a:r>
              <a:rPr lang="en-CA" sz="1800" dirty="0">
                <a:solidFill>
                  <a:schemeClr val="accent1">
                    <a:lumMod val="50000"/>
                  </a:schemeClr>
                </a:solidFill>
              </a:rPr>
              <a:t>Platelets: 300 X 10</a:t>
            </a:r>
            <a:r>
              <a:rPr lang="en-CA" sz="1800" baseline="30000" dirty="0">
                <a:solidFill>
                  <a:schemeClr val="accent1">
                    <a:lumMod val="50000"/>
                  </a:schemeClr>
                </a:solidFill>
              </a:rPr>
              <a:t>9</a:t>
            </a:r>
            <a:r>
              <a:rPr lang="en-CA" sz="1800" dirty="0">
                <a:solidFill>
                  <a:schemeClr val="accent1">
                    <a:lumMod val="50000"/>
                  </a:schemeClr>
                </a:solidFill>
              </a:rPr>
              <a:t>/L </a:t>
            </a:r>
          </a:p>
          <a:p>
            <a:pPr lvl="1"/>
            <a:r>
              <a:rPr lang="en-CA" sz="1800" dirty="0">
                <a:solidFill>
                  <a:schemeClr val="accent1">
                    <a:lumMod val="50000"/>
                  </a:schemeClr>
                </a:solidFill>
              </a:rPr>
              <a:t>Urinalysis: unremarkable</a:t>
            </a:r>
          </a:p>
          <a:p>
            <a:pPr marL="342900" lvl="1" indent="0">
              <a:buNone/>
            </a:pPr>
            <a:endParaRPr lang="en-CA" sz="1800" dirty="0">
              <a:solidFill>
                <a:schemeClr val="accent1">
                  <a:lumMod val="50000"/>
                </a:schemeClr>
              </a:solidFill>
            </a:endParaRPr>
          </a:p>
          <a:p>
            <a:r>
              <a:rPr lang="en-US" sz="1950" dirty="0">
                <a:solidFill>
                  <a:schemeClr val="accent1">
                    <a:lumMod val="50000"/>
                  </a:schemeClr>
                </a:solidFill>
              </a:rPr>
              <a:t>Ultrasound suggests appendicitis. What are </a:t>
            </a:r>
            <a:r>
              <a:rPr lang="en-US" sz="1950" dirty="0">
                <a:solidFill>
                  <a:srgbClr val="FF0000"/>
                </a:solidFill>
              </a:rPr>
              <a:t>imaging findings </a:t>
            </a:r>
            <a:r>
              <a:rPr lang="en-US" sz="1950" dirty="0">
                <a:solidFill>
                  <a:schemeClr val="accent1">
                    <a:lumMod val="50000"/>
                  </a:schemeClr>
                </a:solidFill>
              </a:rPr>
              <a:t>of appendicitis? </a:t>
            </a:r>
          </a:p>
        </p:txBody>
      </p:sp>
      <p:sp>
        <p:nvSpPr>
          <p:cNvPr id="4" name="Frame 3">
            <a:extLst>
              <a:ext uri="{FF2B5EF4-FFF2-40B4-BE49-F238E27FC236}">
                <a16:creationId xmlns:a16="http://schemas.microsoft.com/office/drawing/2014/main" id="{4C1E9492-00D5-334A-A1AE-454E4636584B}"/>
              </a:ext>
            </a:extLst>
          </p:cNvPr>
          <p:cNvSpPr/>
          <p:nvPr/>
        </p:nvSpPr>
        <p:spPr>
          <a:xfrm>
            <a:off x="1115616" y="2636912"/>
            <a:ext cx="2376264" cy="324036"/>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52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473D-7DB4-0E4C-A006-82FA57291D52}"/>
              </a:ext>
            </a:extLst>
          </p:cNvPr>
          <p:cNvSpPr>
            <a:spLocks noGrp="1"/>
          </p:cNvSpPr>
          <p:nvPr>
            <p:ph type="title"/>
          </p:nvPr>
        </p:nvSpPr>
        <p:spPr>
          <a:xfrm>
            <a:off x="0" y="0"/>
            <a:ext cx="9144000" cy="1412776"/>
          </a:xfrm>
        </p:spPr>
        <p:txBody>
          <a:bodyPr/>
          <a:lstStyle/>
          <a:p>
            <a:r>
              <a:rPr lang="en-US" dirty="0"/>
              <a:t>Ultrasound Findings: Appendicitis</a:t>
            </a:r>
          </a:p>
        </p:txBody>
      </p:sp>
      <p:sp>
        <p:nvSpPr>
          <p:cNvPr id="3" name="Content Placeholder 2">
            <a:extLst>
              <a:ext uri="{FF2B5EF4-FFF2-40B4-BE49-F238E27FC236}">
                <a16:creationId xmlns:a16="http://schemas.microsoft.com/office/drawing/2014/main" id="{CDA44A65-B0B0-8644-80EF-D7D79DDEE513}"/>
              </a:ext>
            </a:extLst>
          </p:cNvPr>
          <p:cNvSpPr>
            <a:spLocks noGrp="1"/>
          </p:cNvSpPr>
          <p:nvPr>
            <p:ph idx="1"/>
          </p:nvPr>
        </p:nvSpPr>
        <p:spPr>
          <a:xfrm>
            <a:off x="467544" y="1556792"/>
            <a:ext cx="6347048" cy="3394472"/>
          </a:xfrm>
        </p:spPr>
        <p:txBody>
          <a:bodyPr/>
          <a:lstStyle/>
          <a:p>
            <a:r>
              <a:rPr lang="en-US" sz="1800" dirty="0">
                <a:solidFill>
                  <a:schemeClr val="accent1">
                    <a:lumMod val="50000"/>
                  </a:schemeClr>
                </a:solidFill>
              </a:rPr>
              <a:t>Dilation (outer diameter of appendix) &gt;6-7mm</a:t>
            </a:r>
          </a:p>
          <a:p>
            <a:r>
              <a:rPr lang="en-US" sz="1800" dirty="0">
                <a:solidFill>
                  <a:schemeClr val="accent1">
                    <a:lumMod val="50000"/>
                  </a:schemeClr>
                </a:solidFill>
              </a:rPr>
              <a:t>Wall thickening (&gt;3mm) and enhancement</a:t>
            </a:r>
          </a:p>
          <a:p>
            <a:r>
              <a:rPr lang="en-US" sz="1800" dirty="0">
                <a:solidFill>
                  <a:schemeClr val="accent1">
                    <a:lumMod val="50000"/>
                  </a:schemeClr>
                </a:solidFill>
              </a:rPr>
              <a:t>hyperemia, echogenic </a:t>
            </a:r>
            <a:r>
              <a:rPr lang="en-US" sz="1800" dirty="0" err="1">
                <a:solidFill>
                  <a:schemeClr val="accent1">
                    <a:lumMod val="50000"/>
                  </a:schemeClr>
                </a:solidFill>
              </a:rPr>
              <a:t>periappendiceal</a:t>
            </a:r>
            <a:r>
              <a:rPr lang="en-US" sz="1800" dirty="0">
                <a:solidFill>
                  <a:schemeClr val="accent1">
                    <a:lumMod val="50000"/>
                  </a:schemeClr>
                </a:solidFill>
              </a:rPr>
              <a:t> fat, </a:t>
            </a:r>
            <a:r>
              <a:rPr lang="en-US" sz="1800" dirty="0" err="1">
                <a:solidFill>
                  <a:schemeClr val="accent1">
                    <a:lumMod val="50000"/>
                  </a:schemeClr>
                </a:solidFill>
              </a:rPr>
              <a:t>periappendiceal</a:t>
            </a:r>
            <a:r>
              <a:rPr lang="en-US" sz="1800" dirty="0">
                <a:solidFill>
                  <a:schemeClr val="accent1">
                    <a:lumMod val="50000"/>
                  </a:schemeClr>
                </a:solidFill>
              </a:rPr>
              <a:t> fluid</a:t>
            </a:r>
          </a:p>
          <a:p>
            <a:r>
              <a:rPr lang="en-US" sz="1800" dirty="0">
                <a:solidFill>
                  <a:schemeClr val="accent1">
                    <a:lumMod val="50000"/>
                  </a:schemeClr>
                </a:solidFill>
              </a:rPr>
              <a:t>non-compressible appendix</a:t>
            </a:r>
          </a:p>
          <a:p>
            <a:r>
              <a:rPr lang="en-US" sz="1800" dirty="0">
                <a:solidFill>
                  <a:schemeClr val="accent1">
                    <a:lumMod val="50000"/>
                  </a:schemeClr>
                </a:solidFill>
              </a:rPr>
              <a:t>Fecalith</a:t>
            </a:r>
          </a:p>
          <a:p>
            <a:r>
              <a:rPr lang="en-US" sz="1800" dirty="0">
                <a:solidFill>
                  <a:schemeClr val="accent1">
                    <a:lumMod val="50000"/>
                  </a:schemeClr>
                </a:solidFill>
              </a:rPr>
              <a:t>Phlegmon (inflammatory mass)</a:t>
            </a:r>
          </a:p>
          <a:p>
            <a:r>
              <a:rPr lang="en-US" sz="1800" dirty="0">
                <a:solidFill>
                  <a:schemeClr val="accent1">
                    <a:lumMod val="50000"/>
                  </a:schemeClr>
                </a:solidFill>
              </a:rPr>
              <a:t>Abscess</a:t>
            </a:r>
          </a:p>
          <a:p>
            <a:pPr marL="0" indent="0">
              <a:buNone/>
            </a:pPr>
            <a:endParaRPr lang="en-US" sz="1800" dirty="0">
              <a:solidFill>
                <a:schemeClr val="accent1">
                  <a:lumMod val="50000"/>
                </a:schemeClr>
              </a:solidFill>
            </a:endParaRPr>
          </a:p>
          <a:p>
            <a:pPr marL="0" indent="0">
              <a:buNone/>
            </a:pPr>
            <a:r>
              <a:rPr lang="en-US" sz="1950" dirty="0">
                <a:solidFill>
                  <a:schemeClr val="accent1">
                    <a:lumMod val="50000"/>
                  </a:schemeClr>
                </a:solidFill>
              </a:rPr>
              <a:t>Given the diagnosis of appendicitis, what is your proposed </a:t>
            </a:r>
            <a:r>
              <a:rPr lang="en-US" sz="1950" dirty="0">
                <a:solidFill>
                  <a:srgbClr val="FF0000"/>
                </a:solidFill>
              </a:rPr>
              <a:t>treatment plan </a:t>
            </a:r>
            <a:r>
              <a:rPr lang="en-US" sz="1950" dirty="0">
                <a:solidFill>
                  <a:schemeClr val="accent1">
                    <a:lumMod val="50000"/>
                  </a:schemeClr>
                </a:solidFill>
              </a:rPr>
              <a:t>for this patient?</a:t>
            </a:r>
          </a:p>
        </p:txBody>
      </p:sp>
    </p:spTree>
    <p:extLst>
      <p:ext uri="{BB962C8B-B14F-4D97-AF65-F5344CB8AC3E}">
        <p14:creationId xmlns:p14="http://schemas.microsoft.com/office/powerpoint/2010/main" val="87044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6A25F-A39F-7A4D-A804-FC8A1E1E4E69}"/>
              </a:ext>
            </a:extLst>
          </p:cNvPr>
          <p:cNvSpPr>
            <a:spLocks noGrp="1"/>
          </p:cNvSpPr>
          <p:nvPr>
            <p:ph type="title"/>
          </p:nvPr>
        </p:nvSpPr>
        <p:spPr/>
        <p:txBody>
          <a:bodyPr/>
          <a:lstStyle/>
          <a:p>
            <a:r>
              <a:rPr lang="en-US" dirty="0"/>
              <a:t>Case 1: Treatment</a:t>
            </a:r>
          </a:p>
        </p:txBody>
      </p:sp>
      <p:sp>
        <p:nvSpPr>
          <p:cNvPr id="3" name="Content Placeholder 2">
            <a:extLst>
              <a:ext uri="{FF2B5EF4-FFF2-40B4-BE49-F238E27FC236}">
                <a16:creationId xmlns:a16="http://schemas.microsoft.com/office/drawing/2014/main" id="{C00A6A2F-CFB9-0141-BC76-F3C006BF6E6D}"/>
              </a:ext>
            </a:extLst>
          </p:cNvPr>
          <p:cNvSpPr>
            <a:spLocks noGrp="1"/>
          </p:cNvSpPr>
          <p:nvPr>
            <p:ph idx="1"/>
          </p:nvPr>
        </p:nvSpPr>
        <p:spPr/>
        <p:txBody>
          <a:bodyPr numCol="2"/>
          <a:lstStyle/>
          <a:p>
            <a:r>
              <a:rPr lang="en-CA" sz="1650" dirty="0">
                <a:solidFill>
                  <a:schemeClr val="accent1">
                    <a:lumMod val="50000"/>
                  </a:schemeClr>
                </a:solidFill>
              </a:rPr>
              <a:t>Resuscitation </a:t>
            </a:r>
          </a:p>
          <a:p>
            <a:r>
              <a:rPr lang="en-CA" sz="1650" dirty="0">
                <a:solidFill>
                  <a:schemeClr val="accent1">
                    <a:lumMod val="50000"/>
                  </a:schemeClr>
                </a:solidFill>
              </a:rPr>
              <a:t>Admit</a:t>
            </a:r>
          </a:p>
          <a:p>
            <a:pPr lvl="1"/>
            <a:r>
              <a:rPr lang="en-CA" sz="1650" dirty="0">
                <a:solidFill>
                  <a:schemeClr val="accent1">
                    <a:lumMod val="50000"/>
                  </a:schemeClr>
                </a:solidFill>
              </a:rPr>
              <a:t>NPO</a:t>
            </a:r>
          </a:p>
          <a:p>
            <a:pPr lvl="1"/>
            <a:r>
              <a:rPr lang="en-CA" sz="1650" dirty="0">
                <a:solidFill>
                  <a:schemeClr val="accent1">
                    <a:lumMod val="50000"/>
                  </a:schemeClr>
                </a:solidFill>
              </a:rPr>
              <a:t>IV Fluids</a:t>
            </a:r>
          </a:p>
          <a:p>
            <a:pPr lvl="1"/>
            <a:r>
              <a:rPr lang="en-CA" sz="1650" dirty="0">
                <a:solidFill>
                  <a:schemeClr val="accent1">
                    <a:lumMod val="50000"/>
                  </a:schemeClr>
                </a:solidFill>
              </a:rPr>
              <a:t>Antiemetics if continuous vomiting</a:t>
            </a:r>
          </a:p>
          <a:p>
            <a:pPr lvl="1"/>
            <a:r>
              <a:rPr lang="en-CA" sz="1650" dirty="0">
                <a:solidFill>
                  <a:schemeClr val="accent1">
                    <a:lumMod val="50000"/>
                  </a:schemeClr>
                </a:solidFill>
              </a:rPr>
              <a:t>Pain management</a:t>
            </a:r>
          </a:p>
          <a:p>
            <a:r>
              <a:rPr lang="en-CA" sz="1650" dirty="0">
                <a:solidFill>
                  <a:schemeClr val="accent1">
                    <a:lumMod val="50000"/>
                  </a:schemeClr>
                </a:solidFill>
              </a:rPr>
              <a:t>Antibiotics (cefazolin and metronidazole)</a:t>
            </a:r>
          </a:p>
          <a:p>
            <a:r>
              <a:rPr lang="en-CA" sz="1650" dirty="0">
                <a:solidFill>
                  <a:schemeClr val="accent1">
                    <a:lumMod val="50000"/>
                  </a:schemeClr>
                </a:solidFill>
              </a:rPr>
              <a:t>Surgery</a:t>
            </a:r>
          </a:p>
          <a:p>
            <a:pPr lvl="1"/>
            <a:r>
              <a:rPr lang="en-CA" sz="1650" dirty="0">
                <a:solidFill>
                  <a:schemeClr val="accent1">
                    <a:lumMod val="50000"/>
                  </a:schemeClr>
                </a:solidFill>
              </a:rPr>
              <a:t>Laparoscopic appendectomy</a:t>
            </a:r>
          </a:p>
          <a:p>
            <a:pPr lvl="1"/>
            <a:endParaRPr lang="en-CA" sz="1650" dirty="0">
              <a:solidFill>
                <a:schemeClr val="accent1">
                  <a:lumMod val="50000"/>
                </a:schemeClr>
              </a:solidFill>
            </a:endParaRPr>
          </a:p>
          <a:p>
            <a:pPr lvl="1"/>
            <a:endParaRPr lang="en-CA" sz="1650" dirty="0">
              <a:solidFill>
                <a:schemeClr val="accent1">
                  <a:lumMod val="50000"/>
                </a:schemeClr>
              </a:solidFill>
            </a:endParaRPr>
          </a:p>
          <a:p>
            <a:pPr lvl="1"/>
            <a:endParaRPr lang="en-CA" sz="1650" dirty="0">
              <a:solidFill>
                <a:schemeClr val="accent1">
                  <a:lumMod val="50000"/>
                </a:schemeClr>
              </a:solidFill>
            </a:endParaRPr>
          </a:p>
          <a:p>
            <a:pPr lvl="1"/>
            <a:endParaRPr lang="en-CA" sz="1650" dirty="0">
              <a:solidFill>
                <a:schemeClr val="accent1">
                  <a:lumMod val="50000"/>
                </a:schemeClr>
              </a:solidFill>
            </a:endParaRPr>
          </a:p>
          <a:p>
            <a:pPr marL="342900" lvl="1" indent="0">
              <a:buNone/>
            </a:pPr>
            <a:endParaRPr lang="en-CA" sz="1650" dirty="0">
              <a:solidFill>
                <a:schemeClr val="accent1">
                  <a:lumMod val="50000"/>
                </a:schemeClr>
              </a:solidFill>
            </a:endParaRPr>
          </a:p>
          <a:p>
            <a:r>
              <a:rPr lang="en-CA" sz="1650" dirty="0">
                <a:solidFill>
                  <a:schemeClr val="accent1">
                    <a:lumMod val="50000"/>
                  </a:schemeClr>
                </a:solidFill>
              </a:rPr>
              <a:t>Medical Management Only?</a:t>
            </a:r>
          </a:p>
          <a:p>
            <a:pPr lvl="1"/>
            <a:r>
              <a:rPr lang="en-CA" sz="1650" dirty="0">
                <a:solidFill>
                  <a:schemeClr val="accent1">
                    <a:lumMod val="50000"/>
                  </a:schemeClr>
                </a:solidFill>
              </a:rPr>
              <a:t>Can be used for uncomplicated (non-perforated) appendicitis</a:t>
            </a:r>
          </a:p>
          <a:p>
            <a:pPr lvl="1"/>
            <a:r>
              <a:rPr lang="en-CA" sz="1650" dirty="0">
                <a:solidFill>
                  <a:schemeClr val="accent1">
                    <a:lumMod val="50000"/>
                  </a:schemeClr>
                </a:solidFill>
              </a:rPr>
              <a:t>Patients with fecalith can have 40% risk of perforation, thus antibiotics alone insufficient</a:t>
            </a:r>
          </a:p>
          <a:p>
            <a:pPr lvl="1"/>
            <a:r>
              <a:rPr lang="en-CA" sz="1650" dirty="0">
                <a:solidFill>
                  <a:schemeClr val="accent1">
                    <a:lumMod val="50000"/>
                  </a:schemeClr>
                </a:solidFill>
              </a:rPr>
              <a:t>Greater risk for older and immunocompromised patients</a:t>
            </a:r>
          </a:p>
          <a:p>
            <a:pPr lvl="1"/>
            <a:r>
              <a:rPr lang="en-CA" sz="1650" dirty="0">
                <a:solidFill>
                  <a:schemeClr val="accent1">
                    <a:lumMod val="50000"/>
                  </a:schemeClr>
                </a:solidFill>
              </a:rPr>
              <a:t>Risk of recurrence</a:t>
            </a:r>
            <a:endParaRPr lang="en-US" sz="1650" dirty="0">
              <a:solidFill>
                <a:schemeClr val="accent1">
                  <a:lumMod val="50000"/>
                </a:schemeClr>
              </a:solidFill>
            </a:endParaRPr>
          </a:p>
        </p:txBody>
      </p:sp>
    </p:spTree>
    <p:extLst>
      <p:ext uri="{BB962C8B-B14F-4D97-AF65-F5344CB8AC3E}">
        <p14:creationId xmlns:p14="http://schemas.microsoft.com/office/powerpoint/2010/main" val="132795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95D1-8A8D-264B-A243-561D30DDE805}"/>
              </a:ext>
            </a:extLst>
          </p:cNvPr>
          <p:cNvSpPr>
            <a:spLocks noGrp="1"/>
          </p:cNvSpPr>
          <p:nvPr>
            <p:ph type="ctrTitle"/>
          </p:nvPr>
        </p:nvSpPr>
        <p:spPr/>
        <p:txBody>
          <a:bodyPr/>
          <a:lstStyle/>
          <a:p>
            <a:r>
              <a:rPr lang="en-US" dirty="0">
                <a:solidFill>
                  <a:srgbClr val="FF0000"/>
                </a:solidFill>
              </a:rPr>
              <a:t>Case 2</a:t>
            </a:r>
          </a:p>
        </p:txBody>
      </p:sp>
    </p:spTree>
    <p:extLst>
      <p:ext uri="{BB962C8B-B14F-4D97-AF65-F5344CB8AC3E}">
        <p14:creationId xmlns:p14="http://schemas.microsoft.com/office/powerpoint/2010/main" val="34771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B0AF-06AF-704C-999A-4643755FE367}"/>
              </a:ext>
            </a:extLst>
          </p:cNvPr>
          <p:cNvSpPr>
            <a:spLocks noGrp="1"/>
          </p:cNvSpPr>
          <p:nvPr>
            <p:ph type="title"/>
          </p:nvPr>
        </p:nvSpPr>
        <p:spPr/>
        <p:txBody>
          <a:bodyPr/>
          <a:lstStyle/>
          <a:p>
            <a:r>
              <a:rPr lang="en-US" dirty="0"/>
              <a:t>Case 2: ED Consult</a:t>
            </a:r>
          </a:p>
        </p:txBody>
      </p:sp>
      <p:sp>
        <p:nvSpPr>
          <p:cNvPr id="3" name="Content Placeholder 2">
            <a:extLst>
              <a:ext uri="{FF2B5EF4-FFF2-40B4-BE49-F238E27FC236}">
                <a16:creationId xmlns:a16="http://schemas.microsoft.com/office/drawing/2014/main" id="{E352FBFC-51D8-F045-958E-D61B77977C44}"/>
              </a:ext>
            </a:extLst>
          </p:cNvPr>
          <p:cNvSpPr>
            <a:spLocks noGrp="1"/>
          </p:cNvSpPr>
          <p:nvPr>
            <p:ph idx="1"/>
          </p:nvPr>
        </p:nvSpPr>
        <p:spPr>
          <a:xfrm>
            <a:off x="457200" y="1600202"/>
            <a:ext cx="6635080" cy="4525963"/>
          </a:xfrm>
        </p:spPr>
        <p:txBody>
          <a:bodyPr/>
          <a:lstStyle/>
          <a:p>
            <a:pPr marL="0" indent="0">
              <a:buNone/>
            </a:pPr>
            <a:r>
              <a:rPr lang="en-CA" sz="2100" i="1" dirty="0">
                <a:solidFill>
                  <a:schemeClr val="accent1">
                    <a:lumMod val="50000"/>
                  </a:schemeClr>
                </a:solidFill>
              </a:rPr>
              <a:t>A 48-year-old woman presents with a 1-day history of abdominal pain that began after dinner yesterday.</a:t>
            </a:r>
          </a:p>
          <a:p>
            <a:pPr marL="0" indent="0">
              <a:buNone/>
            </a:pPr>
            <a:endParaRPr lang="en-CA" sz="2100" i="1" dirty="0">
              <a:solidFill>
                <a:schemeClr val="accent1">
                  <a:lumMod val="50000"/>
                </a:schemeClr>
              </a:solidFill>
            </a:endParaRPr>
          </a:p>
          <a:p>
            <a:pPr marL="0" indent="0">
              <a:buNone/>
            </a:pPr>
            <a:r>
              <a:rPr lang="en-CA" sz="2100" dirty="0">
                <a:solidFill>
                  <a:schemeClr val="accent1">
                    <a:lumMod val="50000"/>
                  </a:schemeClr>
                </a:solidFill>
              </a:rPr>
              <a:t>You are asked to see this patient in the emergency department. What would you ask on </a:t>
            </a:r>
            <a:r>
              <a:rPr lang="en-CA" sz="2100" dirty="0">
                <a:solidFill>
                  <a:srgbClr val="FF0000"/>
                </a:solidFill>
              </a:rPr>
              <a:t>history</a:t>
            </a:r>
            <a:r>
              <a:rPr lang="en-CA" sz="2100" dirty="0">
                <a:solidFill>
                  <a:schemeClr val="accent1">
                    <a:lumMod val="50000"/>
                  </a:schemeClr>
                </a:solidFill>
              </a:rPr>
              <a:t>?</a:t>
            </a:r>
            <a:endParaRPr lang="en-US" sz="2100" dirty="0">
              <a:solidFill>
                <a:schemeClr val="accent1">
                  <a:lumMod val="50000"/>
                </a:schemeClr>
              </a:solidFill>
            </a:endParaRPr>
          </a:p>
        </p:txBody>
      </p:sp>
    </p:spTree>
    <p:extLst>
      <p:ext uri="{BB962C8B-B14F-4D97-AF65-F5344CB8AC3E}">
        <p14:creationId xmlns:p14="http://schemas.microsoft.com/office/powerpoint/2010/main" val="26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2497-CF95-C445-85D1-B6703AEDAC57}"/>
              </a:ext>
            </a:extLst>
          </p:cNvPr>
          <p:cNvSpPr>
            <a:spLocks noGrp="1"/>
          </p:cNvSpPr>
          <p:nvPr>
            <p:ph type="title"/>
          </p:nvPr>
        </p:nvSpPr>
        <p:spPr/>
        <p:txBody>
          <a:bodyPr/>
          <a:lstStyle/>
          <a:p>
            <a:r>
              <a:rPr lang="en-US" dirty="0"/>
              <a:t>Case 2: History</a:t>
            </a:r>
          </a:p>
        </p:txBody>
      </p:sp>
      <p:sp>
        <p:nvSpPr>
          <p:cNvPr id="3" name="Content Placeholder 2">
            <a:extLst>
              <a:ext uri="{FF2B5EF4-FFF2-40B4-BE49-F238E27FC236}">
                <a16:creationId xmlns:a16="http://schemas.microsoft.com/office/drawing/2014/main" id="{4EA7E524-7239-6D47-97F0-752D6AC0A6AD}"/>
              </a:ext>
            </a:extLst>
          </p:cNvPr>
          <p:cNvSpPr>
            <a:spLocks noGrp="1"/>
          </p:cNvSpPr>
          <p:nvPr>
            <p:ph idx="1"/>
          </p:nvPr>
        </p:nvSpPr>
        <p:spPr/>
        <p:txBody>
          <a:bodyPr/>
          <a:lstStyle/>
          <a:p>
            <a:pPr marL="0" indent="0">
              <a:buNone/>
            </a:pPr>
            <a:r>
              <a:rPr lang="en-US" sz="2000" dirty="0">
                <a:solidFill>
                  <a:schemeClr val="accent1">
                    <a:lumMod val="50000"/>
                  </a:schemeClr>
                </a:solidFill>
              </a:rPr>
              <a:t>Your history reveals:</a:t>
            </a:r>
          </a:p>
          <a:p>
            <a:pPr marL="0" indent="0">
              <a:buNone/>
            </a:pPr>
            <a:r>
              <a:rPr lang="en-CA" sz="2000" i="1" dirty="0">
                <a:solidFill>
                  <a:schemeClr val="accent1">
                    <a:lumMod val="50000"/>
                  </a:schemeClr>
                </a:solidFill>
              </a:rPr>
              <a:t>The pain initially began as a dull ache that felt a lot like the episodes of “indigestion” that she’s experienced several times over the past few months after meals. However, she says this episode has been the worst and has persisted much longer that usual. Her pain has now localized in the right upper abdomen. While in the emergency department, her symptoms have improved somewhat after receiving a dose of parenteral analgesia, but she reports that her pain is still a 6/10.</a:t>
            </a:r>
          </a:p>
          <a:p>
            <a:pPr marL="0" indent="0">
              <a:buNone/>
            </a:pPr>
            <a:r>
              <a:rPr lang="en-CA" sz="2000" i="1" dirty="0">
                <a:solidFill>
                  <a:schemeClr val="accent1">
                    <a:lumMod val="50000"/>
                  </a:schemeClr>
                </a:solidFill>
              </a:rPr>
              <a:t>Associated with the pain, the patient had nausea but no vomiting. </a:t>
            </a:r>
          </a:p>
          <a:p>
            <a:pPr marL="0" indent="0">
              <a:buNone/>
            </a:pPr>
            <a:r>
              <a:rPr lang="en-CA" sz="2000" i="1" dirty="0">
                <a:solidFill>
                  <a:schemeClr val="accent1">
                    <a:lumMod val="50000"/>
                  </a:schemeClr>
                </a:solidFill>
              </a:rPr>
              <a:t>Her history is significant for type 2 diabetes controlled with diet only.</a:t>
            </a:r>
            <a:r>
              <a:rPr lang="en-US" sz="2000" i="1" dirty="0">
                <a:solidFill>
                  <a:schemeClr val="accent1">
                    <a:lumMod val="50000"/>
                  </a:schemeClr>
                </a:solidFill>
              </a:rPr>
              <a:t> She does not smoke, drink alcohol, or use illicit substances. No relevant family or social history. </a:t>
            </a:r>
          </a:p>
          <a:p>
            <a:pPr marL="0" indent="0">
              <a:buNone/>
            </a:pPr>
            <a:endParaRPr lang="en-US" sz="2000" dirty="0">
              <a:solidFill>
                <a:schemeClr val="accent1">
                  <a:lumMod val="50000"/>
                </a:schemeClr>
              </a:solidFill>
            </a:endParaRPr>
          </a:p>
          <a:p>
            <a:pPr marL="0" indent="0">
              <a:buNone/>
            </a:pPr>
            <a:r>
              <a:rPr lang="en-CA" sz="2000" dirty="0">
                <a:solidFill>
                  <a:schemeClr val="accent1">
                    <a:lumMod val="50000"/>
                  </a:schemeClr>
                </a:solidFill>
              </a:rPr>
              <a:t>What would you do on </a:t>
            </a:r>
            <a:r>
              <a:rPr lang="en-CA" sz="2000" dirty="0">
                <a:solidFill>
                  <a:srgbClr val="FF0000"/>
                </a:solidFill>
              </a:rPr>
              <a:t>physical exam</a:t>
            </a:r>
            <a:r>
              <a:rPr lang="en-CA" sz="2000" dirty="0">
                <a:solidFill>
                  <a:schemeClr val="accent1">
                    <a:lumMod val="50000"/>
                  </a:schemeClr>
                </a:solidFill>
              </a:rPr>
              <a:t>?</a:t>
            </a:r>
            <a:endParaRPr lang="en-US" sz="2000" dirty="0">
              <a:solidFill>
                <a:schemeClr val="accent1">
                  <a:lumMod val="50000"/>
                </a:schemeClr>
              </a:solidFill>
            </a:endParaRPr>
          </a:p>
          <a:p>
            <a:pPr marL="0" indent="0">
              <a:buNone/>
            </a:pPr>
            <a:endParaRPr lang="en-US" sz="2000" dirty="0">
              <a:solidFill>
                <a:schemeClr val="accent1">
                  <a:lumMod val="50000"/>
                </a:schemeClr>
              </a:solidFill>
            </a:endParaRPr>
          </a:p>
        </p:txBody>
      </p:sp>
    </p:spTree>
    <p:extLst>
      <p:ext uri="{BB962C8B-B14F-4D97-AF65-F5344CB8AC3E}">
        <p14:creationId xmlns:p14="http://schemas.microsoft.com/office/powerpoint/2010/main" val="451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F43A-2B9B-DD42-87CD-BDEC13A8B17E}"/>
              </a:ext>
            </a:extLst>
          </p:cNvPr>
          <p:cNvSpPr>
            <a:spLocks noGrp="1"/>
          </p:cNvSpPr>
          <p:nvPr>
            <p:ph type="title"/>
          </p:nvPr>
        </p:nvSpPr>
        <p:spPr/>
        <p:txBody>
          <a:bodyPr/>
          <a:lstStyle/>
          <a:p>
            <a:r>
              <a:rPr lang="en-US" dirty="0"/>
              <a:t>Case 2: Physical Exam</a:t>
            </a:r>
          </a:p>
        </p:txBody>
      </p:sp>
      <p:sp>
        <p:nvSpPr>
          <p:cNvPr id="3" name="Content Placeholder 2">
            <a:extLst>
              <a:ext uri="{FF2B5EF4-FFF2-40B4-BE49-F238E27FC236}">
                <a16:creationId xmlns:a16="http://schemas.microsoft.com/office/drawing/2014/main" id="{953CC9F2-0153-0340-8B6C-F3FDC290F4BD}"/>
              </a:ext>
            </a:extLst>
          </p:cNvPr>
          <p:cNvSpPr>
            <a:spLocks noGrp="1"/>
          </p:cNvSpPr>
          <p:nvPr>
            <p:ph idx="1"/>
          </p:nvPr>
        </p:nvSpPr>
        <p:spPr>
          <a:xfrm>
            <a:off x="457200" y="1600202"/>
            <a:ext cx="6491064" cy="4525963"/>
          </a:xfrm>
        </p:spPr>
        <p:txBody>
          <a:bodyPr/>
          <a:lstStyle/>
          <a:p>
            <a:pPr marL="0" indent="0">
              <a:buNone/>
            </a:pPr>
            <a:r>
              <a:rPr lang="en-CA" sz="2100" i="1" u="sng" dirty="0">
                <a:solidFill>
                  <a:schemeClr val="accent1">
                    <a:lumMod val="50000"/>
                  </a:schemeClr>
                </a:solidFill>
              </a:rPr>
              <a:t>Vital signs</a:t>
            </a:r>
            <a:r>
              <a:rPr lang="en-CA" sz="2100" i="1" dirty="0">
                <a:solidFill>
                  <a:schemeClr val="accent1">
                    <a:lumMod val="50000"/>
                  </a:schemeClr>
                </a:solidFill>
              </a:rPr>
              <a:t>: BP 128/84, HR: 85, RR: 14, and temp: 37.9 </a:t>
            </a:r>
          </a:p>
          <a:p>
            <a:pPr marL="0" indent="0">
              <a:buNone/>
            </a:pPr>
            <a:r>
              <a:rPr lang="en-CA" sz="2100" i="1" u="sng" dirty="0">
                <a:solidFill>
                  <a:schemeClr val="accent1">
                    <a:lumMod val="50000"/>
                  </a:schemeClr>
                </a:solidFill>
              </a:rPr>
              <a:t>Abdominal exam</a:t>
            </a:r>
            <a:r>
              <a:rPr lang="en-CA" sz="2100" i="1" dirty="0">
                <a:solidFill>
                  <a:schemeClr val="accent1">
                    <a:lumMod val="50000"/>
                  </a:schemeClr>
                </a:solidFill>
              </a:rPr>
              <a:t>: non-distended, with some focal tenderness in the right upper quadrant</a:t>
            </a:r>
          </a:p>
          <a:p>
            <a:pPr marL="0" indent="0">
              <a:buNone/>
            </a:pPr>
            <a:endParaRPr lang="en-US" sz="2100" i="1" dirty="0">
              <a:solidFill>
                <a:schemeClr val="accent1">
                  <a:lumMod val="50000"/>
                </a:schemeClr>
              </a:solidFill>
            </a:endParaRPr>
          </a:p>
          <a:p>
            <a:pPr marL="0" indent="0">
              <a:buNone/>
            </a:pPr>
            <a:r>
              <a:rPr lang="en-CA" sz="2100" dirty="0">
                <a:solidFill>
                  <a:schemeClr val="accent1">
                    <a:lumMod val="50000"/>
                  </a:schemeClr>
                </a:solidFill>
              </a:rPr>
              <a:t>At this point, what is your </a:t>
            </a:r>
            <a:r>
              <a:rPr lang="en-CA" sz="2100" dirty="0">
                <a:solidFill>
                  <a:srgbClr val="FF0000"/>
                </a:solidFill>
              </a:rPr>
              <a:t>differential diagnosis</a:t>
            </a:r>
            <a:r>
              <a:rPr lang="en-CA" sz="2100" dirty="0">
                <a:solidFill>
                  <a:schemeClr val="accent1">
                    <a:lumMod val="50000"/>
                  </a:schemeClr>
                </a:solidFill>
              </a:rPr>
              <a:t>? </a:t>
            </a:r>
          </a:p>
          <a:p>
            <a:pPr marL="0" indent="0">
              <a:buNone/>
            </a:pPr>
            <a:endParaRPr lang="en-US" sz="2100" i="1" dirty="0">
              <a:solidFill>
                <a:schemeClr val="accent1">
                  <a:lumMod val="50000"/>
                </a:schemeClr>
              </a:solidFill>
            </a:endParaRPr>
          </a:p>
        </p:txBody>
      </p:sp>
    </p:spTree>
    <p:extLst>
      <p:ext uri="{BB962C8B-B14F-4D97-AF65-F5344CB8AC3E}">
        <p14:creationId xmlns:p14="http://schemas.microsoft.com/office/powerpoint/2010/main" val="175950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A8CD-BD3D-C449-BC30-693A99F081AA}"/>
              </a:ext>
            </a:extLst>
          </p:cNvPr>
          <p:cNvSpPr>
            <a:spLocks noGrp="1"/>
          </p:cNvSpPr>
          <p:nvPr>
            <p:ph type="title"/>
          </p:nvPr>
        </p:nvSpPr>
        <p:spPr/>
        <p:txBody>
          <a:bodyPr/>
          <a:lstStyle/>
          <a:p>
            <a:r>
              <a:rPr lang="en-US" dirty="0"/>
              <a:t>RUQ DDx</a:t>
            </a:r>
          </a:p>
        </p:txBody>
      </p:sp>
      <p:pic>
        <p:nvPicPr>
          <p:cNvPr id="4" name="Picture 2">
            <a:extLst>
              <a:ext uri="{FF2B5EF4-FFF2-40B4-BE49-F238E27FC236}">
                <a16:creationId xmlns:a16="http://schemas.microsoft.com/office/drawing/2014/main" id="{F14637E3-C0C5-3446-800A-73294AC9F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01" y="2132856"/>
            <a:ext cx="7418397" cy="3155630"/>
          </a:xfrm>
          <a:prstGeom prst="rect">
            <a:avLst/>
          </a:prstGeom>
          <a:noFill/>
          <a:extLst>
            <a:ext uri="{909E8E84-426E-40DD-AFC4-6F175D3DCCD1}">
              <a14:hiddenFill xmlns:a14="http://schemas.microsoft.com/office/drawing/2010/main">
                <a:solidFill>
                  <a:srgbClr val="FFFFFF"/>
                </a:solidFill>
              </a14:hiddenFill>
            </a:ext>
          </a:extLst>
        </p:spPr>
      </p:pic>
      <p:sp>
        <p:nvSpPr>
          <p:cNvPr id="5" name="Donut 4">
            <a:extLst>
              <a:ext uri="{FF2B5EF4-FFF2-40B4-BE49-F238E27FC236}">
                <a16:creationId xmlns:a16="http://schemas.microsoft.com/office/drawing/2014/main" id="{21ABD302-FAD7-4D4C-96A2-358984CF3AB2}"/>
              </a:ext>
            </a:extLst>
          </p:cNvPr>
          <p:cNvSpPr/>
          <p:nvPr/>
        </p:nvSpPr>
        <p:spPr>
          <a:xfrm>
            <a:off x="467544" y="2276872"/>
            <a:ext cx="2736304" cy="1152128"/>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4641733A-D7E3-B445-AB4F-618FE8A4B0FF}"/>
              </a:ext>
            </a:extLst>
          </p:cNvPr>
          <p:cNvSpPr txBox="1"/>
          <p:nvPr/>
        </p:nvSpPr>
        <p:spPr>
          <a:xfrm>
            <a:off x="7164288" y="5288486"/>
            <a:ext cx="1242138" cy="230832"/>
          </a:xfrm>
          <a:prstGeom prst="rect">
            <a:avLst/>
          </a:prstGeom>
          <a:noFill/>
        </p:spPr>
        <p:txBody>
          <a:bodyPr wrap="square" rtlCol="0">
            <a:spAutoFit/>
          </a:bodyPr>
          <a:lstStyle/>
          <a:p>
            <a:r>
              <a:rPr lang="en-US" sz="900" dirty="0"/>
              <a:t>Source: </a:t>
            </a:r>
            <a:r>
              <a:rPr lang="en-US" sz="900" dirty="0" err="1"/>
              <a:t>TOsurg.ca</a:t>
            </a:r>
            <a:endParaRPr lang="en-US" sz="900" dirty="0"/>
          </a:p>
        </p:txBody>
      </p:sp>
    </p:spTree>
    <p:extLst>
      <p:ext uri="{BB962C8B-B14F-4D97-AF65-F5344CB8AC3E}">
        <p14:creationId xmlns:p14="http://schemas.microsoft.com/office/powerpoint/2010/main" val="417918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1E6C7859-E89B-0C4F-AF25-C7690C998E34}"/>
              </a:ext>
            </a:extLst>
          </p:cNvPr>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a:ea typeface="ＭＳ Ｐゴシック" panose="020B0600070205080204" pitchFamily="34" charset="-128"/>
              </a:rPr>
              <a:t>Table of Contents</a:t>
            </a:r>
          </a:p>
        </p:txBody>
      </p:sp>
      <p:sp>
        <p:nvSpPr>
          <p:cNvPr id="12290" name="Content Placeholder 2">
            <a:extLst>
              <a:ext uri="{FF2B5EF4-FFF2-40B4-BE49-F238E27FC236}">
                <a16:creationId xmlns:a16="http://schemas.microsoft.com/office/drawing/2014/main" id="{3250C584-20FE-8B4B-868F-EFC2596E57D8}"/>
              </a:ext>
            </a:extLst>
          </p:cNvPr>
          <p:cNvSpPr>
            <a:spLocks noGrp="1"/>
          </p:cNvSpPr>
          <p:nvPr>
            <p:ph idx="1"/>
          </p:nvPr>
        </p:nvSpPr>
        <p:spPr>
          <a:xfrm>
            <a:off x="457200" y="1600202"/>
            <a:ext cx="7427168" cy="4565102"/>
          </a:xfrm>
        </p:spPr>
        <p:txBody>
          <a:bodyPr/>
          <a:lstStyle/>
          <a:p>
            <a:pPr marL="385763" indent="-385763">
              <a:buFont typeface="+mj-lt"/>
              <a:buAutoNum type="arabicPeriod"/>
              <a:defRPr/>
            </a:pPr>
            <a:r>
              <a:rPr lang="en-US" dirty="0">
                <a:solidFill>
                  <a:schemeClr val="accent1">
                    <a:lumMod val="50000"/>
                  </a:schemeClr>
                </a:solidFill>
              </a:rPr>
              <a:t>Appendicitis</a:t>
            </a:r>
          </a:p>
          <a:p>
            <a:pPr marL="385763" indent="-385763">
              <a:buFont typeface="+mj-lt"/>
              <a:buAutoNum type="arabicPeriod"/>
              <a:defRPr/>
            </a:pPr>
            <a:r>
              <a:rPr lang="en-US" dirty="0">
                <a:solidFill>
                  <a:schemeClr val="accent1">
                    <a:lumMod val="50000"/>
                  </a:schemeClr>
                </a:solidFill>
              </a:rPr>
              <a:t>Acute Cholecystitis</a:t>
            </a:r>
          </a:p>
          <a:p>
            <a:pPr marL="385763" indent="-385763">
              <a:buFont typeface="+mj-lt"/>
              <a:buAutoNum type="arabicPeriod"/>
              <a:defRPr/>
            </a:pPr>
            <a:r>
              <a:rPr lang="en-US" dirty="0">
                <a:solidFill>
                  <a:schemeClr val="accent1">
                    <a:lumMod val="50000"/>
                  </a:schemeClr>
                </a:solidFill>
              </a:rPr>
              <a:t>Diverticulitis</a:t>
            </a:r>
          </a:p>
        </p:txBody>
      </p:sp>
    </p:spTree>
    <p:extLst>
      <p:ext uri="{BB962C8B-B14F-4D97-AF65-F5344CB8AC3E}">
        <p14:creationId xmlns:p14="http://schemas.microsoft.com/office/powerpoint/2010/main" val="2747273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2DEA-D942-C64B-9B7C-14C9088DFF1F}"/>
              </a:ext>
            </a:extLst>
          </p:cNvPr>
          <p:cNvSpPr>
            <a:spLocks noGrp="1"/>
          </p:cNvSpPr>
          <p:nvPr>
            <p:ph type="title"/>
          </p:nvPr>
        </p:nvSpPr>
        <p:spPr/>
        <p:txBody>
          <a:bodyPr/>
          <a:lstStyle/>
          <a:p>
            <a:r>
              <a:rPr lang="en-US" dirty="0"/>
              <a:t>RUQ DDx Continued</a:t>
            </a:r>
          </a:p>
        </p:txBody>
      </p:sp>
      <p:sp>
        <p:nvSpPr>
          <p:cNvPr id="11" name="TextBox 10">
            <a:extLst>
              <a:ext uri="{FF2B5EF4-FFF2-40B4-BE49-F238E27FC236}">
                <a16:creationId xmlns:a16="http://schemas.microsoft.com/office/drawing/2014/main" id="{46623601-CBD0-7A42-9494-E37757A15E28}"/>
              </a:ext>
            </a:extLst>
          </p:cNvPr>
          <p:cNvSpPr txBox="1"/>
          <p:nvPr/>
        </p:nvSpPr>
        <p:spPr>
          <a:xfrm>
            <a:off x="4283968" y="3068960"/>
            <a:ext cx="2232248" cy="992579"/>
          </a:xfrm>
          <a:prstGeom prst="rect">
            <a:avLst/>
          </a:prstGeom>
          <a:noFill/>
        </p:spPr>
        <p:txBody>
          <a:bodyPr wrap="square" rtlCol="0">
            <a:spAutoFit/>
          </a:bodyPr>
          <a:lstStyle/>
          <a:p>
            <a:r>
              <a:rPr lang="en-US" sz="1950" dirty="0">
                <a:solidFill>
                  <a:schemeClr val="accent1">
                    <a:lumMod val="50000"/>
                  </a:schemeClr>
                </a:solidFill>
                <a:latin typeface="Calibri" panose="020F0502020204030204" pitchFamily="34" charset="0"/>
                <a:cs typeface="Calibri" panose="020F0502020204030204" pitchFamily="34" charset="0"/>
              </a:rPr>
              <a:t>Based on your DDx, what </a:t>
            </a:r>
            <a:r>
              <a:rPr lang="en-US" sz="1950" dirty="0">
                <a:solidFill>
                  <a:srgbClr val="FF0000"/>
                </a:solidFill>
                <a:latin typeface="Calibri" panose="020F0502020204030204" pitchFamily="34" charset="0"/>
                <a:cs typeface="Calibri" panose="020F0502020204030204" pitchFamily="34" charset="0"/>
              </a:rPr>
              <a:t>investigations</a:t>
            </a:r>
            <a:r>
              <a:rPr lang="en-US" sz="1950" dirty="0">
                <a:solidFill>
                  <a:schemeClr val="accent1">
                    <a:lumMod val="50000"/>
                  </a:schemeClr>
                </a:solidFill>
                <a:latin typeface="Calibri" panose="020F0502020204030204" pitchFamily="34" charset="0"/>
                <a:cs typeface="Calibri" panose="020F0502020204030204" pitchFamily="34" charset="0"/>
              </a:rPr>
              <a:t> would you order?</a:t>
            </a:r>
          </a:p>
        </p:txBody>
      </p:sp>
      <p:grpSp>
        <p:nvGrpSpPr>
          <p:cNvPr id="5" name="Group 4">
            <a:extLst>
              <a:ext uri="{FF2B5EF4-FFF2-40B4-BE49-F238E27FC236}">
                <a16:creationId xmlns:a16="http://schemas.microsoft.com/office/drawing/2014/main" id="{17D62284-2296-CB4F-9361-2D5AA4F727E0}"/>
              </a:ext>
            </a:extLst>
          </p:cNvPr>
          <p:cNvGrpSpPr/>
          <p:nvPr/>
        </p:nvGrpSpPr>
        <p:grpSpPr>
          <a:xfrm>
            <a:off x="467544" y="1616956"/>
            <a:ext cx="3384376" cy="4116300"/>
            <a:chOff x="287524" y="1844824"/>
            <a:chExt cx="3312368" cy="3960440"/>
          </a:xfrm>
        </p:grpSpPr>
        <p:sp>
          <p:nvSpPr>
            <p:cNvPr id="10" name="TextBox 9">
              <a:extLst>
                <a:ext uri="{FF2B5EF4-FFF2-40B4-BE49-F238E27FC236}">
                  <a16:creationId xmlns:a16="http://schemas.microsoft.com/office/drawing/2014/main" id="{39DA6FCE-D5EA-FB4A-A383-C1C97B5B1249}"/>
                </a:ext>
              </a:extLst>
            </p:cNvPr>
            <p:cNvSpPr txBox="1"/>
            <p:nvPr/>
          </p:nvSpPr>
          <p:spPr>
            <a:xfrm>
              <a:off x="287524" y="1844824"/>
              <a:ext cx="3312368" cy="338554"/>
            </a:xfrm>
            <a:prstGeom prst="rect">
              <a:avLst/>
            </a:prstGeom>
            <a:noFill/>
          </p:spPr>
          <p:txBody>
            <a:bodyPr wrap="square" rtlCol="0">
              <a:spAutoFit/>
            </a:bodyPr>
            <a:lstStyle/>
            <a:p>
              <a:r>
                <a:rPr lang="en-US" sz="800" dirty="0"/>
                <a:t>Table 1. Differential Diagnosis of Acute Abdominal Pain from General Surgery and Thoracic Surgery Chapter, Toronto Notes 2020</a:t>
              </a:r>
            </a:p>
          </p:txBody>
        </p:sp>
        <p:sp>
          <p:nvSpPr>
            <p:cNvPr id="12" name="Rectangle 11">
              <a:extLst>
                <a:ext uri="{FF2B5EF4-FFF2-40B4-BE49-F238E27FC236}">
                  <a16:creationId xmlns:a16="http://schemas.microsoft.com/office/drawing/2014/main" id="{B7BF3B57-FD51-144D-BCAD-09C602286BBC}"/>
                </a:ext>
              </a:extLst>
            </p:cNvPr>
            <p:cNvSpPr/>
            <p:nvPr/>
          </p:nvSpPr>
          <p:spPr>
            <a:xfrm>
              <a:off x="323528" y="1844824"/>
              <a:ext cx="3240360" cy="396044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AAD480-7758-7F42-9048-C260B015DBC1}"/>
                </a:ext>
              </a:extLst>
            </p:cNvPr>
            <p:cNvPicPr>
              <a:picLocks noChangeAspect="1"/>
            </p:cNvPicPr>
            <p:nvPr/>
          </p:nvPicPr>
          <p:blipFill rotWithShape="1">
            <a:blip r:embed="rId3">
              <a:extLst>
                <a:ext uri="{28A0092B-C50C-407E-A947-70E740481C1C}">
                  <a14:useLocalDpi xmlns:a14="http://schemas.microsoft.com/office/drawing/2010/main" val="0"/>
                </a:ext>
              </a:extLst>
            </a:blip>
            <a:srcRect t="585" b="2502"/>
            <a:stretch/>
          </p:blipFill>
          <p:spPr>
            <a:xfrm>
              <a:off x="658328" y="2183378"/>
              <a:ext cx="2570760" cy="3533358"/>
            </a:xfrm>
            <a:prstGeom prst="rect">
              <a:avLst/>
            </a:prstGeom>
          </p:spPr>
        </p:pic>
      </p:grpSp>
    </p:spTree>
    <p:extLst>
      <p:ext uri="{BB962C8B-B14F-4D97-AF65-F5344CB8AC3E}">
        <p14:creationId xmlns:p14="http://schemas.microsoft.com/office/powerpoint/2010/main" val="315060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CFA0-81EA-D34C-B294-84BD8BC95B0F}"/>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488CB043-971D-6D47-9D7C-9299DF64B7DA}"/>
              </a:ext>
            </a:extLst>
          </p:cNvPr>
          <p:cNvSpPr>
            <a:spLocks noGrp="1"/>
          </p:cNvSpPr>
          <p:nvPr>
            <p:ph idx="1"/>
          </p:nvPr>
        </p:nvSpPr>
        <p:spPr>
          <a:xfrm>
            <a:off x="457200" y="1600202"/>
            <a:ext cx="6563072" cy="4525963"/>
          </a:xfrm>
        </p:spPr>
        <p:txBody>
          <a:bodyPr/>
          <a:lstStyle/>
          <a:p>
            <a:r>
              <a:rPr lang="en-CA" sz="2100" dirty="0">
                <a:solidFill>
                  <a:schemeClr val="accent1">
                    <a:lumMod val="50000"/>
                  </a:schemeClr>
                </a:solidFill>
              </a:rPr>
              <a:t>Labs: CBC, electrolytes, glucose, LFTs, fractionated bilirubin, urinalysis, amylase </a:t>
            </a:r>
          </a:p>
          <a:p>
            <a:r>
              <a:rPr lang="en-CA" sz="2100" dirty="0">
                <a:solidFill>
                  <a:schemeClr val="accent1">
                    <a:lumMod val="50000"/>
                  </a:schemeClr>
                </a:solidFill>
              </a:rPr>
              <a:t>Imaging: ultrasound</a:t>
            </a:r>
            <a:endParaRPr lang="en-US" sz="2100" dirty="0">
              <a:solidFill>
                <a:schemeClr val="accent1">
                  <a:lumMod val="50000"/>
                </a:schemeClr>
              </a:solidFill>
            </a:endParaRPr>
          </a:p>
        </p:txBody>
      </p:sp>
    </p:spTree>
    <p:extLst>
      <p:ext uri="{BB962C8B-B14F-4D97-AF65-F5344CB8AC3E}">
        <p14:creationId xmlns:p14="http://schemas.microsoft.com/office/powerpoint/2010/main" val="35436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C1BC-985D-4A46-AB9C-53C7CD2B5334}"/>
              </a:ext>
            </a:extLst>
          </p:cNvPr>
          <p:cNvSpPr>
            <a:spLocks noGrp="1"/>
          </p:cNvSpPr>
          <p:nvPr>
            <p:ph type="title"/>
          </p:nvPr>
        </p:nvSpPr>
        <p:spPr/>
        <p:txBody>
          <a:bodyPr/>
          <a:lstStyle/>
          <a:p>
            <a:r>
              <a:rPr lang="en-US" dirty="0"/>
              <a:t>Case 2: Investigations</a:t>
            </a:r>
          </a:p>
        </p:txBody>
      </p:sp>
      <p:sp>
        <p:nvSpPr>
          <p:cNvPr id="3" name="Content Placeholder 2">
            <a:extLst>
              <a:ext uri="{FF2B5EF4-FFF2-40B4-BE49-F238E27FC236}">
                <a16:creationId xmlns:a16="http://schemas.microsoft.com/office/drawing/2014/main" id="{85A4A507-4D3A-4E4C-AF27-A22E6AEE0FB9}"/>
              </a:ext>
            </a:extLst>
          </p:cNvPr>
          <p:cNvSpPr>
            <a:spLocks noGrp="1"/>
          </p:cNvSpPr>
          <p:nvPr>
            <p:ph idx="1"/>
          </p:nvPr>
        </p:nvSpPr>
        <p:spPr/>
        <p:txBody>
          <a:bodyPr/>
          <a:lstStyle/>
          <a:p>
            <a:pPr marL="0" indent="0">
              <a:buNone/>
            </a:pPr>
            <a:r>
              <a:rPr lang="en-CA" i="1" dirty="0">
                <a:solidFill>
                  <a:schemeClr val="accent1">
                    <a:lumMod val="50000"/>
                  </a:schemeClr>
                </a:solidFill>
              </a:rPr>
              <a:t>Her WBC count is 13 x 10</a:t>
            </a:r>
            <a:r>
              <a:rPr lang="en-CA" i="1" baseline="30000" dirty="0">
                <a:solidFill>
                  <a:schemeClr val="accent1">
                    <a:lumMod val="50000"/>
                  </a:schemeClr>
                </a:solidFill>
              </a:rPr>
              <a:t>9</a:t>
            </a:r>
            <a:r>
              <a:rPr lang="en-CA" i="1" dirty="0">
                <a:solidFill>
                  <a:schemeClr val="accent1">
                    <a:lumMod val="50000"/>
                  </a:schemeClr>
                </a:solidFill>
              </a:rPr>
              <a:t>/L and the remainder of her laboratory studies including chemistries, serum glucose, liver function tests, urinalysis, and amylase are within normal limits. </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Her ultrasound suggests acute cholecystitis. What are </a:t>
            </a:r>
            <a:r>
              <a:rPr lang="en-US" dirty="0">
                <a:solidFill>
                  <a:srgbClr val="FF0000"/>
                </a:solidFill>
              </a:rPr>
              <a:t>imaging findings </a:t>
            </a:r>
            <a:r>
              <a:rPr lang="en-US" dirty="0">
                <a:solidFill>
                  <a:schemeClr val="accent1">
                    <a:lumMod val="50000"/>
                  </a:schemeClr>
                </a:solidFill>
              </a:rPr>
              <a:t>of acute cholecystitis?</a:t>
            </a:r>
            <a:endParaRPr lang="en-CA" i="1" dirty="0">
              <a:solidFill>
                <a:schemeClr val="accent1">
                  <a:lumMod val="50000"/>
                </a:schemeClr>
              </a:solidFill>
            </a:endParaRPr>
          </a:p>
        </p:txBody>
      </p:sp>
    </p:spTree>
    <p:extLst>
      <p:ext uri="{BB962C8B-B14F-4D97-AF65-F5344CB8AC3E}">
        <p14:creationId xmlns:p14="http://schemas.microsoft.com/office/powerpoint/2010/main" val="319070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D1CC-9945-5E40-B101-C3F98A393C01}"/>
              </a:ext>
            </a:extLst>
          </p:cNvPr>
          <p:cNvSpPr>
            <a:spLocks noGrp="1"/>
          </p:cNvSpPr>
          <p:nvPr>
            <p:ph type="title"/>
          </p:nvPr>
        </p:nvSpPr>
        <p:spPr/>
        <p:txBody>
          <a:bodyPr/>
          <a:lstStyle/>
          <a:p>
            <a:r>
              <a:rPr lang="en-US" dirty="0"/>
              <a:t>Ultrasound Findings: Acute Cholecystitis</a:t>
            </a:r>
          </a:p>
        </p:txBody>
      </p:sp>
      <p:sp>
        <p:nvSpPr>
          <p:cNvPr id="3" name="Content Placeholder 2">
            <a:extLst>
              <a:ext uri="{FF2B5EF4-FFF2-40B4-BE49-F238E27FC236}">
                <a16:creationId xmlns:a16="http://schemas.microsoft.com/office/drawing/2014/main" id="{AD0857E4-7D54-5C4F-9DBB-A8AAED889C4B}"/>
              </a:ext>
            </a:extLst>
          </p:cNvPr>
          <p:cNvSpPr>
            <a:spLocks noGrp="1"/>
          </p:cNvSpPr>
          <p:nvPr>
            <p:ph idx="1"/>
          </p:nvPr>
        </p:nvSpPr>
        <p:spPr>
          <a:xfrm>
            <a:off x="457200" y="1600202"/>
            <a:ext cx="6203032" cy="4525963"/>
          </a:xfrm>
        </p:spPr>
        <p:txBody>
          <a:bodyPr/>
          <a:lstStyle/>
          <a:p>
            <a:r>
              <a:rPr lang="en-CA" sz="1800" dirty="0">
                <a:solidFill>
                  <a:schemeClr val="accent1">
                    <a:lumMod val="50000"/>
                  </a:schemeClr>
                </a:solidFill>
              </a:rPr>
              <a:t>Calculi in the gallbladder</a:t>
            </a:r>
          </a:p>
          <a:p>
            <a:r>
              <a:rPr lang="en-CA" sz="1800" dirty="0">
                <a:solidFill>
                  <a:schemeClr val="accent1">
                    <a:lumMod val="50000"/>
                  </a:schemeClr>
                </a:solidFill>
              </a:rPr>
              <a:t>Anterior gallbladder wall thickening &gt; 3 mm</a:t>
            </a:r>
          </a:p>
          <a:p>
            <a:r>
              <a:rPr lang="en-CA" sz="1800" dirty="0">
                <a:solidFill>
                  <a:schemeClr val="accent1">
                    <a:lumMod val="50000"/>
                  </a:schemeClr>
                </a:solidFill>
              </a:rPr>
              <a:t>Pericholecystic fluid</a:t>
            </a:r>
          </a:p>
          <a:p>
            <a:r>
              <a:rPr lang="en-CA" sz="1800" dirty="0">
                <a:solidFill>
                  <a:schemeClr val="accent1">
                    <a:lumMod val="50000"/>
                  </a:schemeClr>
                </a:solidFill>
              </a:rPr>
              <a:t>Gallbladder distension</a:t>
            </a:r>
          </a:p>
          <a:p>
            <a:r>
              <a:rPr lang="en-CA" sz="1800" dirty="0">
                <a:solidFill>
                  <a:schemeClr val="accent1">
                    <a:lumMod val="50000"/>
                  </a:schemeClr>
                </a:solidFill>
              </a:rPr>
              <a:t>Hypervascularization of the gallbladder wall on Doppler</a:t>
            </a:r>
          </a:p>
          <a:p>
            <a:r>
              <a:rPr lang="en-CA" sz="1800" dirty="0">
                <a:solidFill>
                  <a:schemeClr val="accent1">
                    <a:lumMod val="50000"/>
                  </a:schemeClr>
                </a:solidFill>
              </a:rPr>
              <a:t>Positive sonographic Murphy’s sign</a:t>
            </a:r>
          </a:p>
          <a:p>
            <a:pPr marL="0" indent="0">
              <a:buNone/>
            </a:pPr>
            <a:endParaRPr lang="en-US" sz="1800" dirty="0"/>
          </a:p>
          <a:p>
            <a:pPr marL="0" indent="0">
              <a:buNone/>
            </a:pPr>
            <a:r>
              <a:rPr lang="en-US" sz="1800" dirty="0">
                <a:solidFill>
                  <a:schemeClr val="accent1">
                    <a:lumMod val="50000"/>
                  </a:schemeClr>
                </a:solidFill>
              </a:rPr>
              <a:t>Given the diagnosis of acute cholecystitis, what is your proposed </a:t>
            </a:r>
            <a:r>
              <a:rPr lang="en-US" sz="1800" dirty="0">
                <a:solidFill>
                  <a:srgbClr val="FF0000"/>
                </a:solidFill>
              </a:rPr>
              <a:t>treatment plan </a:t>
            </a:r>
            <a:r>
              <a:rPr lang="en-US" sz="1800" dirty="0">
                <a:solidFill>
                  <a:schemeClr val="accent1">
                    <a:lumMod val="50000"/>
                  </a:schemeClr>
                </a:solidFill>
              </a:rPr>
              <a:t>for this patient?</a:t>
            </a:r>
          </a:p>
          <a:p>
            <a:pPr marL="0" indent="0">
              <a:buNone/>
            </a:pPr>
            <a:endParaRPr lang="en-US" sz="1800" dirty="0"/>
          </a:p>
        </p:txBody>
      </p:sp>
    </p:spTree>
    <p:extLst>
      <p:ext uri="{BB962C8B-B14F-4D97-AF65-F5344CB8AC3E}">
        <p14:creationId xmlns:p14="http://schemas.microsoft.com/office/powerpoint/2010/main" val="3478775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57F7-F2EF-074F-8ECF-C76785CAE0EB}"/>
              </a:ext>
            </a:extLst>
          </p:cNvPr>
          <p:cNvSpPr>
            <a:spLocks noGrp="1"/>
          </p:cNvSpPr>
          <p:nvPr>
            <p:ph type="title"/>
          </p:nvPr>
        </p:nvSpPr>
        <p:spPr/>
        <p:txBody>
          <a:bodyPr/>
          <a:lstStyle/>
          <a:p>
            <a:r>
              <a:rPr lang="en-US" dirty="0"/>
              <a:t>Case 2: Treatment</a:t>
            </a:r>
          </a:p>
        </p:txBody>
      </p:sp>
      <p:sp>
        <p:nvSpPr>
          <p:cNvPr id="3" name="Content Placeholder 2">
            <a:extLst>
              <a:ext uri="{FF2B5EF4-FFF2-40B4-BE49-F238E27FC236}">
                <a16:creationId xmlns:a16="http://schemas.microsoft.com/office/drawing/2014/main" id="{D15AEDD7-D243-554F-B8CA-09E9A08C3F64}"/>
              </a:ext>
            </a:extLst>
          </p:cNvPr>
          <p:cNvSpPr>
            <a:spLocks noGrp="1"/>
          </p:cNvSpPr>
          <p:nvPr>
            <p:ph idx="1"/>
          </p:nvPr>
        </p:nvSpPr>
        <p:spPr>
          <a:xfrm>
            <a:off x="457200" y="1600202"/>
            <a:ext cx="6275040" cy="4525963"/>
          </a:xfrm>
        </p:spPr>
        <p:txBody>
          <a:bodyPr/>
          <a:lstStyle/>
          <a:p>
            <a:r>
              <a:rPr lang="en-CA" sz="1800" dirty="0">
                <a:solidFill>
                  <a:schemeClr val="accent1">
                    <a:lumMod val="50000"/>
                  </a:schemeClr>
                </a:solidFill>
              </a:rPr>
              <a:t>Admit to General Surgery</a:t>
            </a:r>
          </a:p>
          <a:p>
            <a:pPr lvl="1"/>
            <a:r>
              <a:rPr lang="en-CA" sz="1800" dirty="0">
                <a:solidFill>
                  <a:schemeClr val="accent1">
                    <a:lumMod val="50000"/>
                  </a:schemeClr>
                </a:solidFill>
              </a:rPr>
              <a:t>NPO</a:t>
            </a:r>
          </a:p>
          <a:p>
            <a:pPr lvl="1"/>
            <a:r>
              <a:rPr lang="en-CA" sz="1800" dirty="0">
                <a:solidFill>
                  <a:schemeClr val="accent1">
                    <a:lumMod val="50000"/>
                  </a:schemeClr>
                </a:solidFill>
              </a:rPr>
              <a:t>IV Fluids</a:t>
            </a:r>
          </a:p>
          <a:p>
            <a:pPr lvl="1"/>
            <a:r>
              <a:rPr lang="en-CA" sz="1800" dirty="0">
                <a:solidFill>
                  <a:schemeClr val="accent1">
                    <a:lumMod val="50000"/>
                  </a:schemeClr>
                </a:solidFill>
              </a:rPr>
              <a:t>Analgesia</a:t>
            </a:r>
          </a:p>
          <a:p>
            <a:r>
              <a:rPr lang="en-CA" sz="1800" dirty="0">
                <a:solidFill>
                  <a:schemeClr val="accent1">
                    <a:lumMod val="50000"/>
                  </a:schemeClr>
                </a:solidFill>
              </a:rPr>
              <a:t>Antibiotics (cefazolin/</a:t>
            </a:r>
            <a:r>
              <a:rPr lang="en-CA" sz="1800" dirty="0" err="1">
                <a:solidFill>
                  <a:schemeClr val="accent1">
                    <a:lumMod val="50000"/>
                  </a:schemeClr>
                </a:solidFill>
              </a:rPr>
              <a:t>ancef</a:t>
            </a:r>
            <a:r>
              <a:rPr lang="en-CA" sz="1800" dirty="0">
                <a:solidFill>
                  <a:schemeClr val="accent1">
                    <a:lumMod val="50000"/>
                  </a:schemeClr>
                </a:solidFill>
              </a:rPr>
              <a:t>)</a:t>
            </a:r>
          </a:p>
          <a:p>
            <a:r>
              <a:rPr lang="en-CA" sz="1800" dirty="0">
                <a:solidFill>
                  <a:schemeClr val="accent1">
                    <a:lumMod val="50000"/>
                  </a:schemeClr>
                </a:solidFill>
              </a:rPr>
              <a:t>Surgery </a:t>
            </a:r>
          </a:p>
          <a:p>
            <a:pPr lvl="1"/>
            <a:r>
              <a:rPr lang="en-CA" sz="1800" dirty="0">
                <a:solidFill>
                  <a:schemeClr val="accent1">
                    <a:lumMod val="50000"/>
                  </a:schemeClr>
                </a:solidFill>
              </a:rPr>
              <a:t>laparoscopic cholecystectomy</a:t>
            </a:r>
          </a:p>
          <a:p>
            <a:pPr lvl="2"/>
            <a:r>
              <a:rPr lang="en-CA" dirty="0">
                <a:solidFill>
                  <a:schemeClr val="accent1">
                    <a:lumMod val="50000"/>
                  </a:schemeClr>
                </a:solidFill>
              </a:rPr>
              <a:t>Early preferred (&lt;72h)*</a:t>
            </a:r>
          </a:p>
          <a:p>
            <a:pPr lvl="2"/>
            <a:r>
              <a:rPr lang="en-CA" dirty="0">
                <a:solidFill>
                  <a:schemeClr val="accent1">
                    <a:lumMod val="50000"/>
                  </a:schemeClr>
                </a:solidFill>
              </a:rPr>
              <a:t>Emergent OR if high risk (emphysematous or gangrenous)</a:t>
            </a:r>
          </a:p>
          <a:p>
            <a:r>
              <a:rPr lang="en-CA" sz="1800" dirty="0">
                <a:solidFill>
                  <a:schemeClr val="accent1">
                    <a:lumMod val="50000"/>
                  </a:schemeClr>
                </a:solidFill>
              </a:rPr>
              <a:t>If patient unstable → cholecystostomy </a:t>
            </a:r>
          </a:p>
          <a:p>
            <a:endParaRPr lang="en-CA" dirty="0">
              <a:solidFill>
                <a:schemeClr val="accent1">
                  <a:lumMod val="50000"/>
                </a:schemeClr>
              </a:solidFill>
            </a:endParaRPr>
          </a:p>
        </p:txBody>
      </p:sp>
    </p:spTree>
    <p:extLst>
      <p:ext uri="{BB962C8B-B14F-4D97-AF65-F5344CB8AC3E}">
        <p14:creationId xmlns:p14="http://schemas.microsoft.com/office/powerpoint/2010/main" val="23020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BA67-0635-5D4D-AA41-6D1EA7417E5A}"/>
              </a:ext>
            </a:extLst>
          </p:cNvPr>
          <p:cNvSpPr>
            <a:spLocks noGrp="1"/>
          </p:cNvSpPr>
          <p:nvPr>
            <p:ph type="title"/>
          </p:nvPr>
        </p:nvSpPr>
        <p:spPr/>
        <p:txBody>
          <a:bodyPr/>
          <a:lstStyle/>
          <a:p>
            <a:r>
              <a:rPr lang="en-US" dirty="0"/>
              <a:t>Quick Recap of Biliary Tract Diseases</a:t>
            </a:r>
          </a:p>
        </p:txBody>
      </p:sp>
      <p:graphicFrame>
        <p:nvGraphicFramePr>
          <p:cNvPr id="4" name="Content Placeholder 3">
            <a:extLst>
              <a:ext uri="{FF2B5EF4-FFF2-40B4-BE49-F238E27FC236}">
                <a16:creationId xmlns:a16="http://schemas.microsoft.com/office/drawing/2014/main" id="{04744F2A-E3AC-0A43-9B8B-B227C765E0A4}"/>
              </a:ext>
            </a:extLst>
          </p:cNvPr>
          <p:cNvGraphicFramePr>
            <a:graphicFrameLocks noGrp="1"/>
          </p:cNvGraphicFramePr>
          <p:nvPr>
            <p:ph idx="1"/>
            <p:extLst>
              <p:ext uri="{D42A27DB-BD31-4B8C-83A1-F6EECF244321}">
                <p14:modId xmlns:p14="http://schemas.microsoft.com/office/powerpoint/2010/main" val="3060228382"/>
              </p:ext>
            </p:extLst>
          </p:nvPr>
        </p:nvGraphicFramePr>
        <p:xfrm>
          <a:off x="0" y="1417638"/>
          <a:ext cx="9144000" cy="5440364"/>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val="1085412631"/>
                    </a:ext>
                  </a:extLst>
                </a:gridCol>
                <a:gridCol w="3773677">
                  <a:extLst>
                    <a:ext uri="{9D8B030D-6E8A-4147-A177-3AD203B41FA5}">
                      <a16:colId xmlns:a16="http://schemas.microsoft.com/office/drawing/2014/main" val="2712474757"/>
                    </a:ext>
                  </a:extLst>
                </a:gridCol>
                <a:gridCol w="3894667">
                  <a:extLst>
                    <a:ext uri="{9D8B030D-6E8A-4147-A177-3AD203B41FA5}">
                      <a16:colId xmlns:a16="http://schemas.microsoft.com/office/drawing/2014/main" val="2635989536"/>
                    </a:ext>
                  </a:extLst>
                </a:gridCol>
              </a:tblGrid>
              <a:tr h="313653">
                <a:tc>
                  <a:txBody>
                    <a:bodyPr/>
                    <a:lstStyle/>
                    <a:p>
                      <a:r>
                        <a:rPr lang="en-US" sz="1300" b="1" i="0" dirty="0"/>
                        <a:t>Disease</a:t>
                      </a:r>
                    </a:p>
                  </a:txBody>
                  <a:tcPr marL="68580" marR="68580" marT="34290" marB="34290">
                    <a:solidFill>
                      <a:schemeClr val="tx1"/>
                    </a:solidFill>
                  </a:tcPr>
                </a:tc>
                <a:tc>
                  <a:txBody>
                    <a:bodyPr/>
                    <a:lstStyle/>
                    <a:p>
                      <a:r>
                        <a:rPr lang="en-US" sz="1300" dirty="0"/>
                        <a:t>Pathogenesis</a:t>
                      </a:r>
                    </a:p>
                  </a:txBody>
                  <a:tcPr marL="68580" marR="68580" marT="34290" marB="34290">
                    <a:solidFill>
                      <a:schemeClr val="tx1"/>
                    </a:solidFill>
                  </a:tcPr>
                </a:tc>
                <a:tc>
                  <a:txBody>
                    <a:bodyPr/>
                    <a:lstStyle/>
                    <a:p>
                      <a:r>
                        <a:rPr lang="en-US" sz="1300" dirty="0"/>
                        <a:t>Presentation</a:t>
                      </a:r>
                    </a:p>
                  </a:txBody>
                  <a:tcPr marL="68580" marR="68580" marT="34290" marB="34290">
                    <a:solidFill>
                      <a:schemeClr val="tx1"/>
                    </a:solidFill>
                  </a:tcPr>
                </a:tc>
                <a:extLst>
                  <a:ext uri="{0D108BD9-81ED-4DB2-BD59-A6C34878D82A}">
                    <a16:rowId xmlns:a16="http://schemas.microsoft.com/office/drawing/2014/main" val="180497162"/>
                  </a:ext>
                </a:extLst>
              </a:tr>
              <a:tr h="537691">
                <a:tc>
                  <a:txBody>
                    <a:bodyPr/>
                    <a:lstStyle/>
                    <a:p>
                      <a:r>
                        <a:rPr lang="en-US" sz="1300" b="1" i="0" dirty="0"/>
                        <a:t>Biliary Colic</a:t>
                      </a:r>
                    </a:p>
                  </a:txBody>
                  <a:tcPr marL="68580" marR="68580" marT="34290" marB="34290"/>
                </a:tc>
                <a:tc>
                  <a:txBody>
                    <a:bodyPr/>
                    <a:lstStyle/>
                    <a:p>
                      <a:r>
                        <a:rPr lang="en-CA" sz="1300" b="0" i="0" u="none" strike="noStrike" kern="1200" dirty="0">
                          <a:solidFill>
                            <a:schemeClr val="dk1"/>
                          </a:solidFill>
                          <a:effectLst/>
                          <a:latin typeface="+mn-lt"/>
                          <a:ea typeface="+mn-ea"/>
                          <a:cs typeface="+mn-cs"/>
                        </a:rPr>
                        <a:t>Gallstone transiently impacted in cystic duct (no infection)</a:t>
                      </a:r>
                      <a:endParaRPr lang="en-US" sz="1300" dirty="0"/>
                    </a:p>
                  </a:txBody>
                  <a:tcPr marL="68580" marR="68580" marT="34290" marB="34290"/>
                </a:tc>
                <a:tc>
                  <a:txBody>
                    <a:bodyPr/>
                    <a:lstStyle/>
                    <a:p>
                      <a:r>
                        <a:rPr lang="en-CA" sz="1300" b="0" i="0" u="none" strike="noStrike" kern="1200" dirty="0">
                          <a:solidFill>
                            <a:schemeClr val="dk1"/>
                          </a:solidFill>
                          <a:effectLst/>
                          <a:latin typeface="+mn-lt"/>
                          <a:ea typeface="+mn-ea"/>
                          <a:cs typeface="+mn-cs"/>
                        </a:rPr>
                        <a:t>Pain RUQ  &lt;6 hours, crescendo-decrescendo, postprandial (fatty meal) </a:t>
                      </a:r>
                      <a:endParaRPr lang="en-US" sz="1300" dirty="0"/>
                    </a:p>
                  </a:txBody>
                  <a:tcPr marL="68580" marR="68580" marT="34290" marB="34290"/>
                </a:tc>
                <a:extLst>
                  <a:ext uri="{0D108BD9-81ED-4DB2-BD59-A6C34878D82A}">
                    <a16:rowId xmlns:a16="http://schemas.microsoft.com/office/drawing/2014/main" val="1285867546"/>
                  </a:ext>
                </a:extLst>
              </a:tr>
              <a:tr h="537691">
                <a:tc>
                  <a:txBody>
                    <a:bodyPr/>
                    <a:lstStyle/>
                    <a:p>
                      <a:r>
                        <a:rPr lang="en-US" sz="1300" b="1" i="0" dirty="0"/>
                        <a:t>Acute Cholecystitis</a:t>
                      </a:r>
                    </a:p>
                  </a:txBody>
                  <a:tcPr marL="68580" marR="68580" marT="34290" marB="34290"/>
                </a:tc>
                <a:tc>
                  <a:txBody>
                    <a:bodyPr/>
                    <a:lstStyle/>
                    <a:p>
                      <a:r>
                        <a:rPr lang="en-CA" sz="1300" b="0" i="0" u="none" strike="noStrike" kern="1200" dirty="0">
                          <a:solidFill>
                            <a:schemeClr val="dk1"/>
                          </a:solidFill>
                          <a:effectLst/>
                          <a:latin typeface="+mn-lt"/>
                          <a:ea typeface="+mn-ea"/>
                          <a:cs typeface="+mn-cs"/>
                        </a:rPr>
                        <a:t>Inflammation of gallbladder resulting from sustained gallstone impaction cystic duct</a:t>
                      </a:r>
                      <a:endParaRPr lang="en-US" sz="1300" dirty="0"/>
                    </a:p>
                  </a:txBody>
                  <a:tcPr marL="68580" marR="68580" marT="34290" marB="34290"/>
                </a:tc>
                <a:tc>
                  <a:txBody>
                    <a:bodyPr/>
                    <a:lstStyle/>
                    <a:p>
                      <a:r>
                        <a:rPr lang="en-CA" sz="1300" b="0" i="0" u="none" strike="noStrike" kern="1200" dirty="0">
                          <a:solidFill>
                            <a:schemeClr val="dk1"/>
                          </a:solidFill>
                          <a:effectLst/>
                          <a:latin typeface="+mn-lt"/>
                          <a:ea typeface="+mn-ea"/>
                          <a:cs typeface="+mn-cs"/>
                        </a:rPr>
                        <a:t>Pain RUQ &gt;6 hours, N/V, low grade fever, Murphy’s sign, Boas’ sign, hx of biliary colic</a:t>
                      </a:r>
                      <a:endParaRPr lang="en-US" sz="1300" dirty="0"/>
                    </a:p>
                  </a:txBody>
                  <a:tcPr marL="68580" marR="68580" marT="34290" marB="34290"/>
                </a:tc>
                <a:extLst>
                  <a:ext uri="{0D108BD9-81ED-4DB2-BD59-A6C34878D82A}">
                    <a16:rowId xmlns:a16="http://schemas.microsoft.com/office/drawing/2014/main" val="3973044653"/>
                  </a:ext>
                </a:extLst>
              </a:tr>
              <a:tr h="761729">
                <a:tc>
                  <a:txBody>
                    <a:bodyPr/>
                    <a:lstStyle/>
                    <a:p>
                      <a:r>
                        <a:rPr lang="en-CA" sz="1300" b="1" i="0" u="none" strike="noStrike" kern="1200" dirty="0">
                          <a:solidFill>
                            <a:schemeClr val="dk1"/>
                          </a:solidFill>
                          <a:effectLst/>
                          <a:latin typeface="+mn-lt"/>
                          <a:ea typeface="+mn-ea"/>
                          <a:cs typeface="+mn-cs"/>
                        </a:rPr>
                        <a:t>Acalculous Cholecystitis</a:t>
                      </a:r>
                      <a:endParaRPr lang="en-US" sz="1300" b="1" i="0" dirty="0"/>
                    </a:p>
                  </a:txBody>
                  <a:tcPr marL="68580" marR="68580" marT="34290" marB="34290"/>
                </a:tc>
                <a:tc>
                  <a:txBody>
                    <a:bodyPr/>
                    <a:lstStyle/>
                    <a:p>
                      <a:r>
                        <a:rPr lang="en-CA" sz="1300" b="0" i="0" u="none" strike="noStrike" kern="1200" dirty="0">
                          <a:solidFill>
                            <a:schemeClr val="dk1"/>
                          </a:solidFill>
                          <a:effectLst/>
                          <a:latin typeface="+mn-lt"/>
                          <a:ea typeface="+mn-ea"/>
                          <a:cs typeface="+mn-cs"/>
                        </a:rPr>
                        <a:t>Acute or chronic cholecystitis in the absence of stones, typically due to gallbladder ischemia and stasis</a:t>
                      </a:r>
                      <a:endParaRPr lang="en-US" sz="13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Seen in ICU patients, trauma patients, DM, immunosuppression, TPN, and sepsis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10% of acute cholecystitis cases</a:t>
                      </a:r>
                    </a:p>
                  </a:txBody>
                  <a:tcPr marL="68580" marR="68580" marT="34290" marB="34290"/>
                </a:tc>
                <a:extLst>
                  <a:ext uri="{0D108BD9-81ED-4DB2-BD59-A6C34878D82A}">
                    <a16:rowId xmlns:a16="http://schemas.microsoft.com/office/drawing/2014/main" val="3832148337"/>
                  </a:ext>
                </a:extLst>
              </a:tr>
              <a:tr h="537691">
                <a:tc>
                  <a:txBody>
                    <a:bodyPr/>
                    <a:lstStyle/>
                    <a:p>
                      <a:r>
                        <a:rPr lang="en-CA" sz="1300" b="1" i="0" u="none" strike="noStrike" kern="1200" dirty="0">
                          <a:solidFill>
                            <a:schemeClr val="dk1"/>
                          </a:solidFill>
                          <a:effectLst/>
                          <a:latin typeface="+mn-lt"/>
                          <a:ea typeface="+mn-ea"/>
                          <a:cs typeface="+mn-cs"/>
                        </a:rPr>
                        <a:t>Choledocholithiasis</a:t>
                      </a:r>
                      <a:endParaRPr lang="en-US" sz="1300" b="1" i="0" dirty="0"/>
                    </a:p>
                  </a:txBody>
                  <a:tcPr marL="68580" marR="68580" marT="34290" marB="34290"/>
                </a:tc>
                <a:tc>
                  <a:txBody>
                    <a:bodyPr/>
                    <a:lstStyle/>
                    <a:p>
                      <a:r>
                        <a:rPr lang="en-CA" sz="1300" b="0" i="0" u="none" strike="noStrike" kern="1200" dirty="0">
                          <a:solidFill>
                            <a:schemeClr val="dk1"/>
                          </a:solidFill>
                          <a:effectLst/>
                          <a:latin typeface="+mn-lt"/>
                          <a:ea typeface="+mn-ea"/>
                          <a:cs typeface="+mn-cs"/>
                        </a:rPr>
                        <a:t>Stones in CBD</a:t>
                      </a:r>
                      <a:endParaRPr lang="en-US" sz="13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50% asymptomatic, Pain RUQ or epigastrium, jaundice, dark urine, pale/alcoholic stool, hx biliary colic</a:t>
                      </a:r>
                    </a:p>
                  </a:txBody>
                  <a:tcPr marL="68580" marR="68580" marT="34290" marB="34290"/>
                </a:tc>
                <a:extLst>
                  <a:ext uri="{0D108BD9-81ED-4DB2-BD59-A6C34878D82A}">
                    <a16:rowId xmlns:a16="http://schemas.microsoft.com/office/drawing/2014/main" val="1302803828"/>
                  </a:ext>
                </a:extLst>
              </a:tr>
              <a:tr h="1433841">
                <a:tc>
                  <a:txBody>
                    <a:bodyPr/>
                    <a:lstStyle/>
                    <a:p>
                      <a:r>
                        <a:rPr lang="en-CA" sz="1300" b="1" i="0" u="none" strike="noStrike" kern="1200" dirty="0">
                          <a:solidFill>
                            <a:schemeClr val="dk1"/>
                          </a:solidFill>
                          <a:effectLst/>
                          <a:latin typeface="+mn-lt"/>
                          <a:ea typeface="+mn-ea"/>
                          <a:cs typeface="+mn-cs"/>
                        </a:rPr>
                        <a:t>Acute Cholangitis</a:t>
                      </a:r>
                      <a:endParaRPr lang="en-US" sz="1300" b="1" i="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u="none" strike="noStrike" kern="1200" dirty="0">
                          <a:solidFill>
                            <a:schemeClr val="dk1"/>
                          </a:solidFill>
                          <a:effectLst/>
                          <a:latin typeface="+mn-lt"/>
                          <a:ea typeface="+mn-ea"/>
                          <a:cs typeface="+mn-cs"/>
                        </a:rPr>
                        <a:t>Obstruction of CBD leading to biliary stasis, bacterial overgrowth, suppuration, and biliary sepsis.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i="0" u="sng" strike="noStrike" kern="1200" dirty="0">
                          <a:solidFill>
                            <a:schemeClr val="dk1"/>
                          </a:solidFill>
                          <a:effectLst/>
                          <a:latin typeface="+mn-lt"/>
                          <a:ea typeface="+mn-ea"/>
                          <a:cs typeface="+mn-cs"/>
                        </a:rPr>
                        <a:t>Obstruction causes</a:t>
                      </a:r>
                      <a:r>
                        <a:rPr lang="en-CA" sz="1300" b="0" i="0" u="none" strike="noStrike" kern="1200" dirty="0">
                          <a:solidFill>
                            <a:schemeClr val="dk1"/>
                          </a:solidFill>
                          <a:effectLst/>
                          <a:latin typeface="+mn-lt"/>
                          <a:ea typeface="+mn-ea"/>
                          <a:cs typeface="+mn-cs"/>
                        </a:rPr>
                        <a:t>: choledocholithiasis (60%), stricture, neoplasm (pancreatic or biliary), extrinsic compression (pancreatic pseudocyst or pancreatitis), instrumentation of bile ducts (PTC, ERCP), biliary stent </a:t>
                      </a:r>
                    </a:p>
                  </a:txBody>
                  <a:tcPr marL="68580" marR="68580" marT="34290" marB="34290"/>
                </a:tc>
                <a:tc>
                  <a:txBody>
                    <a:bodyPr/>
                    <a:lstStyle/>
                    <a:p>
                      <a:r>
                        <a:rPr lang="en-US" sz="1300" u="sng" dirty="0"/>
                        <a:t>Charcot’s triad</a:t>
                      </a:r>
                      <a:r>
                        <a:rPr lang="en-US" sz="1300" dirty="0"/>
                        <a:t>: fever ,RUQ pain, and jaundice</a:t>
                      </a:r>
                      <a:br>
                        <a:rPr lang="en-US" sz="1300" dirty="0"/>
                      </a:br>
                      <a:r>
                        <a:rPr lang="en-US" sz="1300" u="sng" dirty="0"/>
                        <a:t>Reynold’s pentad</a:t>
                      </a:r>
                      <a:r>
                        <a:rPr lang="en-US" sz="1300" u="none" dirty="0"/>
                        <a:t>: </a:t>
                      </a:r>
                      <a:r>
                        <a:rPr lang="en-US" sz="1300" dirty="0"/>
                        <a:t>fever, RUQ pain, jaundice, shock, and confusion</a:t>
                      </a:r>
                      <a:br>
                        <a:rPr lang="en-US" sz="1300" dirty="0"/>
                      </a:br>
                      <a:r>
                        <a:rPr lang="en-US" sz="1300" dirty="0"/>
                        <a:t>+/-N/V, abdominal distention, ileus, pale/acholic stools, dark urine</a:t>
                      </a:r>
                    </a:p>
                  </a:txBody>
                  <a:tcPr marL="68580" marR="68580" marT="34290" marB="34290"/>
                </a:tc>
                <a:extLst>
                  <a:ext uri="{0D108BD9-81ED-4DB2-BD59-A6C34878D82A}">
                    <a16:rowId xmlns:a16="http://schemas.microsoft.com/office/drawing/2014/main" val="2011347174"/>
                  </a:ext>
                </a:extLst>
              </a:tr>
              <a:tr h="1318068">
                <a:tc>
                  <a:txBody>
                    <a:bodyPr/>
                    <a:lstStyle/>
                    <a:p>
                      <a:r>
                        <a:rPr lang="en-US" sz="1300" b="1" i="0" dirty="0"/>
                        <a:t>Gallstone Ileus</a:t>
                      </a:r>
                    </a:p>
                  </a:txBody>
                  <a:tcPr marL="68580" marR="68580" marT="34290" marB="34290"/>
                </a:tc>
                <a:tc>
                  <a:txBody>
                    <a:bodyPr/>
                    <a:lstStyle/>
                    <a:p>
                      <a:pPr marL="342900" indent="-342900">
                        <a:buFont typeface="+mj-lt"/>
                        <a:buAutoNum type="arabicPeriod"/>
                      </a:pPr>
                      <a:r>
                        <a:rPr lang="en-CA" sz="1300" b="0" i="0" u="sng" strike="noStrike" kern="1200" dirty="0">
                          <a:solidFill>
                            <a:schemeClr val="dk1"/>
                          </a:solidFill>
                          <a:effectLst/>
                          <a:latin typeface="+mn-lt"/>
                          <a:ea typeface="+mn-ea"/>
                          <a:cs typeface="+mn-cs"/>
                        </a:rPr>
                        <a:t>Fistula</a:t>
                      </a:r>
                      <a:r>
                        <a:rPr lang="en-CA" sz="1300" b="0" i="0" u="none" strike="noStrike" kern="1200" dirty="0">
                          <a:solidFill>
                            <a:schemeClr val="dk1"/>
                          </a:solidFill>
                          <a:effectLst/>
                          <a:latin typeface="+mn-lt"/>
                          <a:ea typeface="+mn-ea"/>
                          <a:cs typeface="+mn-cs"/>
                        </a:rPr>
                        <a:t>: from repeated inflammation, causes a </a:t>
                      </a:r>
                      <a:r>
                        <a:rPr lang="en-CA" sz="1300" b="0" i="0" u="none" strike="noStrike" kern="1200" dirty="0" err="1">
                          <a:solidFill>
                            <a:schemeClr val="dk1"/>
                          </a:solidFill>
                          <a:effectLst/>
                          <a:latin typeface="+mn-lt"/>
                          <a:ea typeface="+mn-ea"/>
                          <a:cs typeface="+mn-cs"/>
                        </a:rPr>
                        <a:t>cholecystoenteric</a:t>
                      </a:r>
                      <a:r>
                        <a:rPr lang="en-CA" sz="1300" b="0" i="0" u="none" strike="noStrike" kern="1200" dirty="0">
                          <a:solidFill>
                            <a:schemeClr val="dk1"/>
                          </a:solidFill>
                          <a:effectLst/>
                          <a:latin typeface="+mn-lt"/>
                          <a:ea typeface="+mn-ea"/>
                          <a:cs typeface="+mn-cs"/>
                        </a:rPr>
                        <a:t> fistula (usually duodenal)</a:t>
                      </a:r>
                    </a:p>
                    <a:p>
                      <a:pPr marL="342900" indent="-342900">
                        <a:buFont typeface="+mj-lt"/>
                        <a:buAutoNum type="arabicPeriod"/>
                      </a:pPr>
                      <a:r>
                        <a:rPr lang="en-CA" sz="1300" b="0" i="0" u="sng" strike="noStrike" kern="1200" dirty="0">
                          <a:solidFill>
                            <a:schemeClr val="dk1"/>
                          </a:solidFill>
                          <a:effectLst/>
                          <a:latin typeface="+mn-lt"/>
                          <a:ea typeface="+mn-ea"/>
                          <a:cs typeface="+mn-cs"/>
                        </a:rPr>
                        <a:t>Gallstone through fistula</a:t>
                      </a:r>
                      <a:r>
                        <a:rPr lang="en-CA" sz="1300" b="0" i="0" u="none" strike="noStrike" kern="1200" dirty="0">
                          <a:solidFill>
                            <a:schemeClr val="dk1"/>
                          </a:solidFill>
                          <a:effectLst/>
                          <a:latin typeface="+mn-lt"/>
                          <a:ea typeface="+mn-ea"/>
                          <a:cs typeface="+mn-cs"/>
                        </a:rPr>
                        <a:t>: large gallstone enters the GI tract </a:t>
                      </a:r>
                    </a:p>
                    <a:p>
                      <a:pPr marL="342900" indent="-342900">
                        <a:buFont typeface="+mj-lt"/>
                        <a:buAutoNum type="arabicPeriod"/>
                      </a:pPr>
                      <a:r>
                        <a:rPr lang="en-CA" sz="1300" b="0" i="0" u="sng" strike="noStrike" kern="1200" dirty="0">
                          <a:solidFill>
                            <a:schemeClr val="dk1"/>
                          </a:solidFill>
                          <a:effectLst/>
                          <a:latin typeface="+mn-lt"/>
                          <a:ea typeface="+mn-ea"/>
                          <a:cs typeface="+mn-cs"/>
                        </a:rPr>
                        <a:t>Gallstone impaction</a:t>
                      </a:r>
                      <a:r>
                        <a:rPr lang="en-CA" sz="1300" b="0" i="0" u="none" strike="noStrike" kern="1200" dirty="0">
                          <a:solidFill>
                            <a:schemeClr val="dk1"/>
                          </a:solidFill>
                          <a:effectLst/>
                          <a:latin typeface="+mn-lt"/>
                          <a:ea typeface="+mn-ea"/>
                          <a:cs typeface="+mn-cs"/>
                        </a:rPr>
                        <a:t>: impacts near the ileocecal valve, causes a mechanical bowel obstruction</a:t>
                      </a:r>
                      <a:endParaRPr lang="en-US" sz="1300" dirty="0"/>
                    </a:p>
                  </a:txBody>
                  <a:tcPr marL="68580" marR="68580" marT="34290" marB="34290"/>
                </a:tc>
                <a:tc>
                  <a:txBody>
                    <a:bodyPr/>
                    <a:lstStyle/>
                    <a:p>
                      <a:r>
                        <a:rPr lang="en-US" sz="1300" dirty="0"/>
                        <a:t>Bowel obstruction symptoms</a:t>
                      </a:r>
                    </a:p>
                  </a:txBody>
                  <a:tcPr marL="68580" marR="68580" marT="34290" marB="34290"/>
                </a:tc>
                <a:extLst>
                  <a:ext uri="{0D108BD9-81ED-4DB2-BD59-A6C34878D82A}">
                    <a16:rowId xmlns:a16="http://schemas.microsoft.com/office/drawing/2014/main" val="3291224372"/>
                  </a:ext>
                </a:extLst>
              </a:tr>
            </a:tbl>
          </a:graphicData>
        </a:graphic>
      </p:graphicFrame>
    </p:spTree>
    <p:extLst>
      <p:ext uri="{BB962C8B-B14F-4D97-AF65-F5344CB8AC3E}">
        <p14:creationId xmlns:p14="http://schemas.microsoft.com/office/powerpoint/2010/main" val="3943391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C77D-4205-F446-95DB-14829B8161E2}"/>
              </a:ext>
            </a:extLst>
          </p:cNvPr>
          <p:cNvSpPr>
            <a:spLocks noGrp="1"/>
          </p:cNvSpPr>
          <p:nvPr>
            <p:ph type="ctrTitle"/>
          </p:nvPr>
        </p:nvSpPr>
        <p:spPr/>
        <p:txBody>
          <a:bodyPr/>
          <a:lstStyle/>
          <a:p>
            <a:r>
              <a:rPr lang="en-US" dirty="0">
                <a:solidFill>
                  <a:srgbClr val="FF0000"/>
                </a:solidFill>
              </a:rPr>
              <a:t>Case 3</a:t>
            </a:r>
          </a:p>
        </p:txBody>
      </p:sp>
    </p:spTree>
    <p:extLst>
      <p:ext uri="{BB962C8B-B14F-4D97-AF65-F5344CB8AC3E}">
        <p14:creationId xmlns:p14="http://schemas.microsoft.com/office/powerpoint/2010/main" val="2433708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BDBD-8D47-7244-89BE-0E8431E4B62C}"/>
              </a:ext>
            </a:extLst>
          </p:cNvPr>
          <p:cNvSpPr>
            <a:spLocks noGrp="1"/>
          </p:cNvSpPr>
          <p:nvPr>
            <p:ph type="title"/>
          </p:nvPr>
        </p:nvSpPr>
        <p:spPr/>
        <p:txBody>
          <a:bodyPr/>
          <a:lstStyle/>
          <a:p>
            <a:r>
              <a:rPr lang="en-US" dirty="0"/>
              <a:t>Case 3: ED Consult</a:t>
            </a:r>
          </a:p>
        </p:txBody>
      </p:sp>
      <p:sp>
        <p:nvSpPr>
          <p:cNvPr id="3" name="Content Placeholder 2">
            <a:extLst>
              <a:ext uri="{FF2B5EF4-FFF2-40B4-BE49-F238E27FC236}">
                <a16:creationId xmlns:a16="http://schemas.microsoft.com/office/drawing/2014/main" id="{66103F7F-7D60-5642-97F7-8E6E69324F5D}"/>
              </a:ext>
            </a:extLst>
          </p:cNvPr>
          <p:cNvSpPr>
            <a:spLocks noGrp="1"/>
          </p:cNvSpPr>
          <p:nvPr>
            <p:ph idx="1"/>
          </p:nvPr>
        </p:nvSpPr>
        <p:spPr>
          <a:xfrm>
            <a:off x="457200" y="1600202"/>
            <a:ext cx="6419056" cy="4525963"/>
          </a:xfrm>
        </p:spPr>
        <p:txBody>
          <a:bodyPr/>
          <a:lstStyle/>
          <a:p>
            <a:pPr marL="0" indent="0">
              <a:buNone/>
            </a:pPr>
            <a:r>
              <a:rPr lang="en-US" i="1" dirty="0">
                <a:solidFill>
                  <a:schemeClr val="accent1">
                    <a:lumMod val="50000"/>
                  </a:schemeClr>
                </a:solidFill>
              </a:rPr>
              <a:t>You’re on call for general surgery and you’re paged to the emergency department. You find the patient’s chart and see that the patient is a 61-year-old man who’s complaining of lower abdominal pain and nausea. </a:t>
            </a:r>
          </a:p>
          <a:p>
            <a:pPr marL="0" indent="0">
              <a:buNone/>
            </a:pPr>
            <a:endParaRPr lang="en-US" i="1" dirty="0">
              <a:solidFill>
                <a:schemeClr val="accent1">
                  <a:lumMod val="50000"/>
                </a:schemeClr>
              </a:solidFill>
            </a:endParaRPr>
          </a:p>
          <a:p>
            <a:pPr marL="0" indent="0">
              <a:buNone/>
            </a:pPr>
            <a:r>
              <a:rPr lang="en-CA" dirty="0">
                <a:solidFill>
                  <a:schemeClr val="accent1">
                    <a:lumMod val="50000"/>
                  </a:schemeClr>
                </a:solidFill>
              </a:rPr>
              <a:t>What would you ask on </a:t>
            </a:r>
            <a:r>
              <a:rPr lang="en-CA" dirty="0">
                <a:solidFill>
                  <a:srgbClr val="FF0000"/>
                </a:solidFill>
              </a:rPr>
              <a:t>history</a:t>
            </a:r>
            <a:r>
              <a:rPr lang="en-CA" dirty="0">
                <a:solidFill>
                  <a:schemeClr val="accent1">
                    <a:lumMod val="50000"/>
                  </a:schemeClr>
                </a:solidFill>
              </a:rPr>
              <a:t>?</a:t>
            </a:r>
            <a:endParaRPr lang="en-US" dirty="0">
              <a:solidFill>
                <a:schemeClr val="accent1">
                  <a:lumMod val="50000"/>
                </a:schemeClr>
              </a:solidFill>
            </a:endParaRPr>
          </a:p>
          <a:p>
            <a:pPr marL="0" indent="0">
              <a:buNone/>
            </a:pPr>
            <a:endParaRPr lang="en-US" i="1" dirty="0">
              <a:solidFill>
                <a:schemeClr val="accent1">
                  <a:lumMod val="50000"/>
                </a:schemeClr>
              </a:solidFill>
            </a:endParaRPr>
          </a:p>
          <a:p>
            <a:pPr marL="0" indent="0">
              <a:buNone/>
            </a:pPr>
            <a:endParaRPr lang="en-US" i="1" dirty="0">
              <a:solidFill>
                <a:schemeClr val="accent1">
                  <a:lumMod val="50000"/>
                </a:schemeClr>
              </a:solidFill>
            </a:endParaRPr>
          </a:p>
          <a:p>
            <a:pPr marL="0" indent="0">
              <a:buNone/>
            </a:pPr>
            <a:endParaRPr lang="en-US" i="1" dirty="0">
              <a:solidFill>
                <a:schemeClr val="accent1">
                  <a:lumMod val="50000"/>
                </a:schemeClr>
              </a:solidFill>
            </a:endParaRPr>
          </a:p>
        </p:txBody>
      </p:sp>
    </p:spTree>
    <p:extLst>
      <p:ext uri="{BB962C8B-B14F-4D97-AF65-F5344CB8AC3E}">
        <p14:creationId xmlns:p14="http://schemas.microsoft.com/office/powerpoint/2010/main" val="3435880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32068-F4B8-9842-90A3-C3460D2F900C}"/>
              </a:ext>
            </a:extLst>
          </p:cNvPr>
          <p:cNvSpPr>
            <a:spLocks noGrp="1"/>
          </p:cNvSpPr>
          <p:nvPr>
            <p:ph type="title"/>
          </p:nvPr>
        </p:nvSpPr>
        <p:spPr/>
        <p:txBody>
          <a:bodyPr/>
          <a:lstStyle/>
          <a:p>
            <a:r>
              <a:rPr lang="en-US" dirty="0"/>
              <a:t>Case 3: History</a:t>
            </a:r>
          </a:p>
        </p:txBody>
      </p:sp>
      <p:sp>
        <p:nvSpPr>
          <p:cNvPr id="3" name="Content Placeholder 2">
            <a:extLst>
              <a:ext uri="{FF2B5EF4-FFF2-40B4-BE49-F238E27FC236}">
                <a16:creationId xmlns:a16="http://schemas.microsoft.com/office/drawing/2014/main" id="{B19AA090-1125-A141-A454-A58BFD5F3819}"/>
              </a:ext>
            </a:extLst>
          </p:cNvPr>
          <p:cNvSpPr>
            <a:spLocks noGrp="1"/>
          </p:cNvSpPr>
          <p:nvPr>
            <p:ph idx="1"/>
          </p:nvPr>
        </p:nvSpPr>
        <p:spPr>
          <a:xfrm>
            <a:off x="457200" y="1600202"/>
            <a:ext cx="8229600" cy="4781126"/>
          </a:xfrm>
        </p:spPr>
        <p:txBody>
          <a:bodyPr/>
          <a:lstStyle/>
          <a:p>
            <a:pPr marL="0" indent="0">
              <a:buNone/>
            </a:pPr>
            <a:r>
              <a:rPr lang="en-CA" sz="2000" i="1" dirty="0">
                <a:solidFill>
                  <a:schemeClr val="accent1">
                    <a:lumMod val="50000"/>
                  </a:schemeClr>
                </a:solidFill>
              </a:rPr>
              <a:t>The patient tells you that he has been experiencing left lower abdominal pain for 1 week. He says the pain has been increasing (now 8/10) and he has also been experiencing nausea and vomiting. He explained that he came in for medication because he’s had a similar, milder episode in the past that resolved with antibiotics. </a:t>
            </a:r>
          </a:p>
          <a:p>
            <a:pPr marL="0" indent="0">
              <a:buNone/>
            </a:pPr>
            <a:r>
              <a:rPr lang="en-CA" sz="2000" i="1" dirty="0">
                <a:solidFill>
                  <a:schemeClr val="accent1">
                    <a:lumMod val="50000"/>
                  </a:schemeClr>
                </a:solidFill>
              </a:rPr>
              <a:t>Past medical history is significant for hypercholesterolemia, obesity, diabetes mellitus type 2, and benign prostatic hyperplasia.</a:t>
            </a:r>
          </a:p>
          <a:p>
            <a:pPr marL="0" indent="0">
              <a:buNone/>
            </a:pPr>
            <a:r>
              <a:rPr lang="en-CA" sz="2000" i="1" dirty="0">
                <a:solidFill>
                  <a:schemeClr val="accent1">
                    <a:lumMod val="50000"/>
                  </a:schemeClr>
                </a:solidFill>
              </a:rPr>
              <a:t>The patient doesn’t drink alcohol or smoke. No relevant social or family history.</a:t>
            </a:r>
          </a:p>
          <a:p>
            <a:pPr marL="0" indent="0">
              <a:buNone/>
            </a:pPr>
            <a:endParaRPr lang="en-CA" sz="2000" dirty="0">
              <a:solidFill>
                <a:schemeClr val="accent1">
                  <a:lumMod val="50000"/>
                </a:schemeClr>
              </a:solidFill>
            </a:endParaRPr>
          </a:p>
          <a:p>
            <a:pPr marL="0" indent="0">
              <a:buNone/>
            </a:pPr>
            <a:r>
              <a:rPr lang="en-CA" sz="2000" dirty="0">
                <a:solidFill>
                  <a:schemeClr val="accent1">
                    <a:lumMod val="50000"/>
                  </a:schemeClr>
                </a:solidFill>
              </a:rPr>
              <a:t>What would you do on </a:t>
            </a:r>
            <a:r>
              <a:rPr lang="en-CA" sz="2000" dirty="0">
                <a:solidFill>
                  <a:srgbClr val="FF0000"/>
                </a:solidFill>
              </a:rPr>
              <a:t>physical exam</a:t>
            </a:r>
            <a:r>
              <a:rPr lang="en-CA" sz="2000" dirty="0">
                <a:solidFill>
                  <a:schemeClr val="accent1">
                    <a:lumMod val="50000"/>
                  </a:schemeClr>
                </a:solidFill>
              </a:rPr>
              <a:t>?</a:t>
            </a:r>
            <a:endParaRPr lang="en-US" sz="2000" dirty="0">
              <a:solidFill>
                <a:schemeClr val="accent1">
                  <a:lumMod val="50000"/>
                </a:schemeClr>
              </a:solidFill>
            </a:endParaRPr>
          </a:p>
          <a:p>
            <a:pPr marL="0" indent="0">
              <a:buNone/>
            </a:pPr>
            <a:endParaRPr lang="en-CA" sz="2000" dirty="0">
              <a:solidFill>
                <a:schemeClr val="accent1">
                  <a:lumMod val="50000"/>
                </a:schemeClr>
              </a:solidFill>
            </a:endParaRPr>
          </a:p>
        </p:txBody>
      </p:sp>
    </p:spTree>
    <p:extLst>
      <p:ext uri="{BB962C8B-B14F-4D97-AF65-F5344CB8AC3E}">
        <p14:creationId xmlns:p14="http://schemas.microsoft.com/office/powerpoint/2010/main" val="4089863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C6D9-9232-E546-ACDB-776FAE32333F}"/>
              </a:ext>
            </a:extLst>
          </p:cNvPr>
          <p:cNvSpPr>
            <a:spLocks noGrp="1"/>
          </p:cNvSpPr>
          <p:nvPr>
            <p:ph type="title"/>
          </p:nvPr>
        </p:nvSpPr>
        <p:spPr/>
        <p:txBody>
          <a:bodyPr/>
          <a:lstStyle/>
          <a:p>
            <a:r>
              <a:rPr lang="en-US" dirty="0"/>
              <a:t>Case 3: Physical Exam</a:t>
            </a:r>
          </a:p>
        </p:txBody>
      </p:sp>
      <p:sp>
        <p:nvSpPr>
          <p:cNvPr id="3" name="Content Placeholder 2">
            <a:extLst>
              <a:ext uri="{FF2B5EF4-FFF2-40B4-BE49-F238E27FC236}">
                <a16:creationId xmlns:a16="http://schemas.microsoft.com/office/drawing/2014/main" id="{5E77818D-0614-8C42-BB72-93B388F25C7E}"/>
              </a:ext>
            </a:extLst>
          </p:cNvPr>
          <p:cNvSpPr>
            <a:spLocks noGrp="1"/>
          </p:cNvSpPr>
          <p:nvPr>
            <p:ph idx="1"/>
          </p:nvPr>
        </p:nvSpPr>
        <p:spPr>
          <a:xfrm>
            <a:off x="457200" y="1600202"/>
            <a:ext cx="6131024" cy="4525963"/>
          </a:xfrm>
        </p:spPr>
        <p:txBody>
          <a:bodyPr/>
          <a:lstStyle/>
          <a:p>
            <a:pPr marL="0" indent="0">
              <a:buNone/>
            </a:pPr>
            <a:r>
              <a:rPr lang="en-CA" sz="2000" i="1" u="sng" dirty="0">
                <a:solidFill>
                  <a:schemeClr val="accent1">
                    <a:lumMod val="50000"/>
                  </a:schemeClr>
                </a:solidFill>
              </a:rPr>
              <a:t>Vitals</a:t>
            </a:r>
            <a:r>
              <a:rPr lang="en-CA" sz="2000" i="1" dirty="0">
                <a:solidFill>
                  <a:schemeClr val="accent1">
                    <a:lumMod val="50000"/>
                  </a:schemeClr>
                </a:solidFill>
              </a:rPr>
              <a:t>: BP: 130/86, RR: 16, HR: 110, temp: 38.3</a:t>
            </a:r>
          </a:p>
          <a:p>
            <a:pPr marL="0" indent="0">
              <a:buNone/>
            </a:pPr>
            <a:r>
              <a:rPr lang="en-CA" sz="2000" i="1" u="sng" dirty="0">
                <a:solidFill>
                  <a:schemeClr val="accent1">
                    <a:lumMod val="50000"/>
                  </a:schemeClr>
                </a:solidFill>
              </a:rPr>
              <a:t>Abdominal exam</a:t>
            </a:r>
            <a:r>
              <a:rPr lang="en-CA" sz="2000" i="1" dirty="0">
                <a:solidFill>
                  <a:schemeClr val="accent1">
                    <a:lumMod val="50000"/>
                  </a:schemeClr>
                </a:solidFill>
              </a:rPr>
              <a:t>: mildly distended, with localized tenderness and guarding to palpation in the left lower quadrant. No findings on DRE.</a:t>
            </a:r>
          </a:p>
          <a:p>
            <a:pPr marL="0" indent="0">
              <a:buNone/>
            </a:pPr>
            <a:r>
              <a:rPr lang="en-CA" sz="2000" i="1" u="sng" dirty="0">
                <a:solidFill>
                  <a:schemeClr val="accent1">
                    <a:lumMod val="50000"/>
                  </a:schemeClr>
                </a:solidFill>
              </a:rPr>
              <a:t>Urological exam</a:t>
            </a:r>
            <a:r>
              <a:rPr lang="en-CA" sz="2000" i="1" dirty="0">
                <a:solidFill>
                  <a:schemeClr val="accent1">
                    <a:lumMod val="50000"/>
                  </a:schemeClr>
                </a:solidFill>
              </a:rPr>
              <a:t>: no flank tenderness, no findings on exam of genitalia. </a:t>
            </a:r>
          </a:p>
          <a:p>
            <a:pPr marL="0" indent="0">
              <a:buNone/>
            </a:pPr>
            <a:endParaRPr lang="en-CA" sz="2000" i="1" dirty="0">
              <a:solidFill>
                <a:schemeClr val="accent1">
                  <a:lumMod val="50000"/>
                </a:schemeClr>
              </a:solidFill>
            </a:endParaRPr>
          </a:p>
          <a:p>
            <a:pPr marL="0" indent="0">
              <a:buNone/>
            </a:pPr>
            <a:r>
              <a:rPr lang="en-CA" sz="2000" dirty="0">
                <a:solidFill>
                  <a:schemeClr val="accent1">
                    <a:lumMod val="50000"/>
                  </a:schemeClr>
                </a:solidFill>
              </a:rPr>
              <a:t>At this point, what is your </a:t>
            </a:r>
            <a:r>
              <a:rPr lang="en-CA" sz="2000" dirty="0">
                <a:solidFill>
                  <a:srgbClr val="FF0000"/>
                </a:solidFill>
              </a:rPr>
              <a:t>differential diagnosis</a:t>
            </a:r>
            <a:r>
              <a:rPr lang="en-CA" sz="2000" dirty="0">
                <a:solidFill>
                  <a:schemeClr val="accent1">
                    <a:lumMod val="50000"/>
                  </a:schemeClr>
                </a:solidFill>
              </a:rPr>
              <a:t>? </a:t>
            </a:r>
            <a:endParaRPr lang="en-CA" sz="2000" i="1" dirty="0">
              <a:solidFill>
                <a:schemeClr val="accent1">
                  <a:lumMod val="50000"/>
                </a:schemeClr>
              </a:solidFill>
            </a:endParaRPr>
          </a:p>
          <a:p>
            <a:pPr marL="0" indent="0">
              <a:buNone/>
            </a:pPr>
            <a:endParaRPr lang="en-CA" sz="2000" i="1" dirty="0">
              <a:solidFill>
                <a:schemeClr val="accent1">
                  <a:lumMod val="50000"/>
                </a:schemeClr>
              </a:solidFill>
            </a:endParaRPr>
          </a:p>
          <a:p>
            <a:pPr marL="0" indent="0">
              <a:buNone/>
            </a:pPr>
            <a:endParaRPr lang="en-CA" sz="2000" i="1" dirty="0">
              <a:solidFill>
                <a:schemeClr val="accent1">
                  <a:lumMod val="50000"/>
                </a:schemeClr>
              </a:solidFill>
            </a:endParaRPr>
          </a:p>
          <a:p>
            <a:pPr marL="0" indent="0">
              <a:buNone/>
            </a:pPr>
            <a:endParaRPr lang="en-US" sz="2000" i="1" dirty="0">
              <a:solidFill>
                <a:schemeClr val="accent1">
                  <a:lumMod val="50000"/>
                </a:schemeClr>
              </a:solidFill>
            </a:endParaRPr>
          </a:p>
        </p:txBody>
      </p:sp>
    </p:spTree>
    <p:extLst>
      <p:ext uri="{BB962C8B-B14F-4D97-AF65-F5344CB8AC3E}">
        <p14:creationId xmlns:p14="http://schemas.microsoft.com/office/powerpoint/2010/main" val="14200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5CB0-6CCA-284A-B9CF-750DA140A0BB}"/>
              </a:ext>
            </a:extLst>
          </p:cNvPr>
          <p:cNvSpPr>
            <a:spLocks noGrp="1"/>
          </p:cNvSpPr>
          <p:nvPr>
            <p:ph type="ctrTitle"/>
          </p:nvPr>
        </p:nvSpPr>
        <p:spPr/>
        <p:txBody>
          <a:bodyPr/>
          <a:lstStyle/>
          <a:p>
            <a:r>
              <a:rPr lang="en-US" dirty="0">
                <a:solidFill>
                  <a:srgbClr val="FF0000"/>
                </a:solidFill>
              </a:rPr>
              <a:t>Case 1</a:t>
            </a:r>
          </a:p>
        </p:txBody>
      </p:sp>
    </p:spTree>
    <p:extLst>
      <p:ext uri="{BB962C8B-B14F-4D97-AF65-F5344CB8AC3E}">
        <p14:creationId xmlns:p14="http://schemas.microsoft.com/office/powerpoint/2010/main" val="844147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A8CD-BD3D-C449-BC30-693A99F081AA}"/>
              </a:ext>
            </a:extLst>
          </p:cNvPr>
          <p:cNvSpPr>
            <a:spLocks noGrp="1"/>
          </p:cNvSpPr>
          <p:nvPr>
            <p:ph type="title"/>
          </p:nvPr>
        </p:nvSpPr>
        <p:spPr/>
        <p:txBody>
          <a:bodyPr/>
          <a:lstStyle/>
          <a:p>
            <a:r>
              <a:rPr lang="en-US" dirty="0"/>
              <a:t>LLQ DDx</a:t>
            </a:r>
          </a:p>
        </p:txBody>
      </p:sp>
      <p:pic>
        <p:nvPicPr>
          <p:cNvPr id="4" name="Picture 2">
            <a:extLst>
              <a:ext uri="{FF2B5EF4-FFF2-40B4-BE49-F238E27FC236}">
                <a16:creationId xmlns:a16="http://schemas.microsoft.com/office/drawing/2014/main" id="{F14637E3-C0C5-3446-800A-73294AC9F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36" y="2005189"/>
            <a:ext cx="7828928" cy="3330261"/>
          </a:xfrm>
          <a:prstGeom prst="rect">
            <a:avLst/>
          </a:prstGeom>
          <a:noFill/>
          <a:extLst>
            <a:ext uri="{909E8E84-426E-40DD-AFC4-6F175D3DCCD1}">
              <a14:hiddenFill xmlns:a14="http://schemas.microsoft.com/office/drawing/2010/main">
                <a:solidFill>
                  <a:srgbClr val="FFFFFF"/>
                </a:solidFill>
              </a14:hiddenFill>
            </a:ext>
          </a:extLst>
        </p:spPr>
      </p:pic>
      <p:sp>
        <p:nvSpPr>
          <p:cNvPr id="5" name="Donut 4">
            <a:extLst>
              <a:ext uri="{FF2B5EF4-FFF2-40B4-BE49-F238E27FC236}">
                <a16:creationId xmlns:a16="http://schemas.microsoft.com/office/drawing/2014/main" id="{21ABD302-FAD7-4D4C-96A2-358984CF3AB2}"/>
              </a:ext>
            </a:extLst>
          </p:cNvPr>
          <p:cNvSpPr/>
          <p:nvPr/>
        </p:nvSpPr>
        <p:spPr>
          <a:xfrm>
            <a:off x="6012160" y="3452187"/>
            <a:ext cx="2932305" cy="1744505"/>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3E2287CF-EA4A-474A-9B4D-8005FF766F7F}"/>
              </a:ext>
            </a:extLst>
          </p:cNvPr>
          <p:cNvSpPr txBox="1"/>
          <p:nvPr/>
        </p:nvSpPr>
        <p:spPr>
          <a:xfrm>
            <a:off x="7041256" y="5316553"/>
            <a:ext cx="1445208" cy="230832"/>
          </a:xfrm>
          <a:prstGeom prst="rect">
            <a:avLst/>
          </a:prstGeom>
          <a:noFill/>
        </p:spPr>
        <p:txBody>
          <a:bodyPr wrap="square" rtlCol="0">
            <a:spAutoFit/>
          </a:bodyPr>
          <a:lstStyle/>
          <a:p>
            <a:r>
              <a:rPr lang="en-US" sz="900" dirty="0"/>
              <a:t>Source: </a:t>
            </a:r>
            <a:r>
              <a:rPr lang="en-US" sz="900" dirty="0" err="1"/>
              <a:t>TOsurg.ca</a:t>
            </a:r>
            <a:endParaRPr lang="en-US" sz="900" dirty="0"/>
          </a:p>
        </p:txBody>
      </p:sp>
    </p:spTree>
    <p:extLst>
      <p:ext uri="{BB962C8B-B14F-4D97-AF65-F5344CB8AC3E}">
        <p14:creationId xmlns:p14="http://schemas.microsoft.com/office/powerpoint/2010/main" val="79762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2DEA-D942-C64B-9B7C-14C9088DFF1F}"/>
              </a:ext>
            </a:extLst>
          </p:cNvPr>
          <p:cNvSpPr>
            <a:spLocks noGrp="1"/>
          </p:cNvSpPr>
          <p:nvPr>
            <p:ph type="title"/>
          </p:nvPr>
        </p:nvSpPr>
        <p:spPr/>
        <p:txBody>
          <a:bodyPr/>
          <a:lstStyle/>
          <a:p>
            <a:r>
              <a:rPr lang="en-US" dirty="0"/>
              <a:t>LLQ DDx Continued</a:t>
            </a:r>
          </a:p>
        </p:txBody>
      </p:sp>
      <p:sp>
        <p:nvSpPr>
          <p:cNvPr id="11" name="TextBox 10">
            <a:extLst>
              <a:ext uri="{FF2B5EF4-FFF2-40B4-BE49-F238E27FC236}">
                <a16:creationId xmlns:a16="http://schemas.microsoft.com/office/drawing/2014/main" id="{46623601-CBD0-7A42-9494-E37757A15E28}"/>
              </a:ext>
            </a:extLst>
          </p:cNvPr>
          <p:cNvSpPr txBox="1"/>
          <p:nvPr/>
        </p:nvSpPr>
        <p:spPr>
          <a:xfrm>
            <a:off x="6732240" y="3100887"/>
            <a:ext cx="2232248" cy="992579"/>
          </a:xfrm>
          <a:prstGeom prst="rect">
            <a:avLst/>
          </a:prstGeom>
          <a:noFill/>
        </p:spPr>
        <p:txBody>
          <a:bodyPr wrap="square" rtlCol="0">
            <a:spAutoFit/>
          </a:bodyPr>
          <a:lstStyle/>
          <a:p>
            <a:r>
              <a:rPr lang="en-US" sz="1950" dirty="0">
                <a:solidFill>
                  <a:schemeClr val="accent1">
                    <a:lumMod val="50000"/>
                  </a:schemeClr>
                </a:solidFill>
                <a:latin typeface="Calibri" panose="020F0502020204030204" pitchFamily="34" charset="0"/>
                <a:cs typeface="Calibri" panose="020F0502020204030204" pitchFamily="34" charset="0"/>
              </a:rPr>
              <a:t>Based on your DDx, what </a:t>
            </a:r>
            <a:r>
              <a:rPr lang="en-US" sz="1950" dirty="0">
                <a:solidFill>
                  <a:srgbClr val="FF0000"/>
                </a:solidFill>
                <a:latin typeface="Calibri" panose="020F0502020204030204" pitchFamily="34" charset="0"/>
                <a:cs typeface="Calibri" panose="020F0502020204030204" pitchFamily="34" charset="0"/>
              </a:rPr>
              <a:t>investigations</a:t>
            </a:r>
            <a:r>
              <a:rPr lang="en-US" sz="1950" dirty="0">
                <a:solidFill>
                  <a:schemeClr val="accent1">
                    <a:lumMod val="50000"/>
                  </a:schemeClr>
                </a:solidFill>
                <a:latin typeface="Calibri" panose="020F0502020204030204" pitchFamily="34" charset="0"/>
                <a:cs typeface="Calibri" panose="020F0502020204030204" pitchFamily="34" charset="0"/>
              </a:rPr>
              <a:t> would you order?</a:t>
            </a:r>
          </a:p>
        </p:txBody>
      </p:sp>
      <p:pic>
        <p:nvPicPr>
          <p:cNvPr id="7" name="Picture 6" descr="A screenshot of a cell phone&#10;&#10;Description automatically generated">
            <a:extLst>
              <a:ext uri="{FF2B5EF4-FFF2-40B4-BE49-F238E27FC236}">
                <a16:creationId xmlns:a16="http://schemas.microsoft.com/office/drawing/2014/main" id="{9DF50AF4-4F63-A44A-B3E1-7B6C058E2E3E}"/>
              </a:ext>
            </a:extLst>
          </p:cNvPr>
          <p:cNvPicPr>
            <a:picLocks noChangeAspect="1"/>
          </p:cNvPicPr>
          <p:nvPr/>
        </p:nvPicPr>
        <p:blipFill rotWithShape="1">
          <a:blip r:embed="rId3">
            <a:extLst>
              <a:ext uri="{28A0092B-C50C-407E-A947-70E740481C1C}">
                <a14:useLocalDpi xmlns:a14="http://schemas.microsoft.com/office/drawing/2010/main" val="0"/>
              </a:ext>
            </a:extLst>
          </a:blip>
          <a:srcRect t="2050" b="11925"/>
          <a:stretch/>
        </p:blipFill>
        <p:spPr>
          <a:xfrm>
            <a:off x="3779912" y="2276871"/>
            <a:ext cx="2016224" cy="3586943"/>
          </a:xfrm>
          <a:prstGeom prst="rect">
            <a:avLst/>
          </a:prstGeom>
        </p:spPr>
      </p:pic>
      <p:sp>
        <p:nvSpPr>
          <p:cNvPr id="10" name="TextBox 9">
            <a:extLst>
              <a:ext uri="{FF2B5EF4-FFF2-40B4-BE49-F238E27FC236}">
                <a16:creationId xmlns:a16="http://schemas.microsoft.com/office/drawing/2014/main" id="{39DA6FCE-D5EA-FB4A-A383-C1C97B5B1249}"/>
              </a:ext>
            </a:extLst>
          </p:cNvPr>
          <p:cNvSpPr txBox="1"/>
          <p:nvPr/>
        </p:nvSpPr>
        <p:spPr>
          <a:xfrm>
            <a:off x="332629" y="1975963"/>
            <a:ext cx="6111579" cy="215444"/>
          </a:xfrm>
          <a:prstGeom prst="rect">
            <a:avLst/>
          </a:prstGeom>
          <a:noFill/>
        </p:spPr>
        <p:txBody>
          <a:bodyPr wrap="square" rtlCol="0">
            <a:spAutoFit/>
          </a:bodyPr>
          <a:lstStyle/>
          <a:p>
            <a:r>
              <a:rPr lang="en-US" sz="800" dirty="0"/>
              <a:t>Table 1. Differential Diagnosis of Acute Abdominal Pain from General Surgery and Thoracic Surgery Chapter, Toronto Notes 2020</a:t>
            </a:r>
          </a:p>
        </p:txBody>
      </p:sp>
      <p:sp>
        <p:nvSpPr>
          <p:cNvPr id="12" name="Rectangle 11">
            <a:extLst>
              <a:ext uri="{FF2B5EF4-FFF2-40B4-BE49-F238E27FC236}">
                <a16:creationId xmlns:a16="http://schemas.microsoft.com/office/drawing/2014/main" id="{B7BF3B57-FD51-144D-BCAD-09C602286BBC}"/>
              </a:ext>
            </a:extLst>
          </p:cNvPr>
          <p:cNvSpPr/>
          <p:nvPr/>
        </p:nvSpPr>
        <p:spPr>
          <a:xfrm>
            <a:off x="323528" y="1844824"/>
            <a:ext cx="6120680" cy="418195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74B32FE1-BE8E-5040-84B5-797E17E20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276871"/>
            <a:ext cx="2520280" cy="2592289"/>
          </a:xfrm>
          <a:prstGeom prst="rect">
            <a:avLst/>
          </a:prstGeom>
        </p:spPr>
      </p:pic>
    </p:spTree>
    <p:extLst>
      <p:ext uri="{BB962C8B-B14F-4D97-AF65-F5344CB8AC3E}">
        <p14:creationId xmlns:p14="http://schemas.microsoft.com/office/powerpoint/2010/main" val="3932049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CD9B-7696-6F40-BCAF-D37F07F1FC36}"/>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E7A38172-440E-6D4A-8504-8F4D782B14A9}"/>
              </a:ext>
            </a:extLst>
          </p:cNvPr>
          <p:cNvSpPr>
            <a:spLocks noGrp="1"/>
          </p:cNvSpPr>
          <p:nvPr>
            <p:ph idx="1"/>
          </p:nvPr>
        </p:nvSpPr>
        <p:spPr/>
        <p:txBody>
          <a:bodyPr/>
          <a:lstStyle/>
          <a:p>
            <a:r>
              <a:rPr lang="en-CA" dirty="0">
                <a:solidFill>
                  <a:schemeClr val="accent1">
                    <a:lumMod val="50000"/>
                  </a:schemeClr>
                </a:solidFill>
              </a:rPr>
              <a:t>Labs: </a:t>
            </a:r>
          </a:p>
          <a:p>
            <a:pPr lvl="1"/>
            <a:r>
              <a:rPr lang="en-CA" dirty="0">
                <a:solidFill>
                  <a:schemeClr val="accent1">
                    <a:lumMod val="50000"/>
                  </a:schemeClr>
                </a:solidFill>
              </a:rPr>
              <a:t>CBC</a:t>
            </a:r>
          </a:p>
          <a:p>
            <a:pPr lvl="1"/>
            <a:r>
              <a:rPr lang="en-CA" dirty="0">
                <a:solidFill>
                  <a:schemeClr val="accent1">
                    <a:lumMod val="50000"/>
                  </a:schemeClr>
                </a:solidFill>
              </a:rPr>
              <a:t>electrolytes </a:t>
            </a:r>
            <a:r>
              <a:rPr lang="en-CA" sz="1000" dirty="0">
                <a:solidFill>
                  <a:schemeClr val="accent1">
                    <a:lumMod val="50000"/>
                  </a:schemeClr>
                </a:solidFill>
              </a:rPr>
              <a:t>(vomiting)</a:t>
            </a:r>
          </a:p>
          <a:p>
            <a:pPr lvl="1"/>
            <a:r>
              <a:rPr lang="en-CA" dirty="0">
                <a:solidFill>
                  <a:schemeClr val="accent1">
                    <a:lumMod val="50000"/>
                  </a:schemeClr>
                </a:solidFill>
              </a:rPr>
              <a:t>Cr </a:t>
            </a:r>
            <a:endParaRPr lang="en-CA" sz="1000" dirty="0">
              <a:solidFill>
                <a:srgbClr val="4F81BD">
                  <a:lumMod val="50000"/>
                </a:srgbClr>
              </a:solidFill>
            </a:endParaRPr>
          </a:p>
          <a:p>
            <a:pPr lvl="1"/>
            <a:r>
              <a:rPr lang="en-CA" dirty="0">
                <a:solidFill>
                  <a:schemeClr val="accent1">
                    <a:lumMod val="50000"/>
                  </a:schemeClr>
                </a:solidFill>
              </a:rPr>
              <a:t>Lactate </a:t>
            </a:r>
            <a:r>
              <a:rPr lang="en-CA" sz="1000" dirty="0">
                <a:solidFill>
                  <a:schemeClr val="accent1">
                    <a:lumMod val="50000"/>
                  </a:schemeClr>
                </a:solidFill>
              </a:rPr>
              <a:t>(peritonitis – perforation?)</a:t>
            </a:r>
          </a:p>
          <a:p>
            <a:pPr lvl="1"/>
            <a:r>
              <a:rPr lang="en-CA" dirty="0">
                <a:solidFill>
                  <a:schemeClr val="accent1">
                    <a:lumMod val="50000"/>
                  </a:schemeClr>
                </a:solidFill>
              </a:rPr>
              <a:t>Blood cultures </a:t>
            </a:r>
            <a:r>
              <a:rPr lang="en-CA" sz="1000" dirty="0">
                <a:solidFill>
                  <a:schemeClr val="accent1">
                    <a:lumMod val="50000"/>
                  </a:schemeClr>
                </a:solidFill>
              </a:rPr>
              <a:t>(likely infection given tachycardia and fever)</a:t>
            </a:r>
          </a:p>
          <a:p>
            <a:pPr lvl="1"/>
            <a:r>
              <a:rPr lang="en-CA" dirty="0">
                <a:solidFill>
                  <a:schemeClr val="accent1">
                    <a:lumMod val="50000"/>
                  </a:schemeClr>
                </a:solidFill>
              </a:rPr>
              <a:t>Urinalysis </a:t>
            </a:r>
            <a:r>
              <a:rPr lang="en-CA" sz="1000" dirty="0">
                <a:solidFill>
                  <a:schemeClr val="accent1">
                    <a:lumMod val="50000"/>
                  </a:schemeClr>
                </a:solidFill>
              </a:rPr>
              <a:t>(possible UTI or other urological condition)</a:t>
            </a:r>
          </a:p>
          <a:p>
            <a:r>
              <a:rPr lang="en-CA" dirty="0">
                <a:solidFill>
                  <a:schemeClr val="accent1">
                    <a:lumMod val="50000"/>
                  </a:schemeClr>
                </a:solidFill>
              </a:rPr>
              <a:t>Imaging: </a:t>
            </a:r>
          </a:p>
          <a:p>
            <a:pPr lvl="1"/>
            <a:r>
              <a:rPr lang="en-CA" dirty="0">
                <a:solidFill>
                  <a:schemeClr val="accent1">
                    <a:lumMod val="50000"/>
                  </a:schemeClr>
                </a:solidFill>
              </a:rPr>
              <a:t>upright CXR for free air </a:t>
            </a:r>
            <a:r>
              <a:rPr lang="en-CA" sz="1000" dirty="0">
                <a:solidFill>
                  <a:schemeClr val="accent1">
                    <a:lumMod val="50000"/>
                  </a:schemeClr>
                </a:solidFill>
              </a:rPr>
              <a:t>(perforation?)</a:t>
            </a:r>
          </a:p>
          <a:p>
            <a:pPr lvl="1"/>
            <a:r>
              <a:rPr lang="en-CA" dirty="0">
                <a:solidFill>
                  <a:schemeClr val="accent1">
                    <a:lumMod val="50000"/>
                  </a:schemeClr>
                </a:solidFill>
              </a:rPr>
              <a:t>CT</a:t>
            </a:r>
            <a:endParaRPr lang="en-US" dirty="0">
              <a:solidFill>
                <a:schemeClr val="accent1">
                  <a:lumMod val="50000"/>
                </a:schemeClr>
              </a:solidFill>
            </a:endParaRPr>
          </a:p>
        </p:txBody>
      </p:sp>
    </p:spTree>
    <p:extLst>
      <p:ext uri="{BB962C8B-B14F-4D97-AF65-F5344CB8AC3E}">
        <p14:creationId xmlns:p14="http://schemas.microsoft.com/office/powerpoint/2010/main" val="2983653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D7C6-0CE9-D948-A898-0DDADE1552FE}"/>
              </a:ext>
            </a:extLst>
          </p:cNvPr>
          <p:cNvSpPr>
            <a:spLocks noGrp="1"/>
          </p:cNvSpPr>
          <p:nvPr>
            <p:ph type="title"/>
          </p:nvPr>
        </p:nvSpPr>
        <p:spPr/>
        <p:txBody>
          <a:bodyPr/>
          <a:lstStyle/>
          <a:p>
            <a:r>
              <a:rPr lang="en-US" dirty="0"/>
              <a:t>Case 3: Investigations</a:t>
            </a:r>
          </a:p>
        </p:txBody>
      </p:sp>
      <p:sp>
        <p:nvSpPr>
          <p:cNvPr id="3" name="Content Placeholder 2">
            <a:extLst>
              <a:ext uri="{FF2B5EF4-FFF2-40B4-BE49-F238E27FC236}">
                <a16:creationId xmlns:a16="http://schemas.microsoft.com/office/drawing/2014/main" id="{75184C30-FFFA-A041-A184-7C50A9A30930}"/>
              </a:ext>
            </a:extLst>
          </p:cNvPr>
          <p:cNvSpPr>
            <a:spLocks noGrp="1"/>
          </p:cNvSpPr>
          <p:nvPr>
            <p:ph idx="1"/>
          </p:nvPr>
        </p:nvSpPr>
        <p:spPr>
          <a:xfrm>
            <a:off x="457200" y="1600202"/>
            <a:ext cx="6347048" cy="4525963"/>
          </a:xfrm>
        </p:spPr>
        <p:txBody>
          <a:bodyPr/>
          <a:lstStyle/>
          <a:p>
            <a:r>
              <a:rPr lang="en-US" u="sng" dirty="0">
                <a:solidFill>
                  <a:schemeClr val="accent1">
                    <a:lumMod val="50000"/>
                  </a:schemeClr>
                </a:solidFill>
              </a:rPr>
              <a:t>Labs</a:t>
            </a:r>
            <a:r>
              <a:rPr lang="en-US" dirty="0">
                <a:solidFill>
                  <a:schemeClr val="accent1">
                    <a:lumMod val="50000"/>
                  </a:schemeClr>
                </a:solidFill>
              </a:rPr>
              <a:t>: elevated WBC (17 x 10</a:t>
            </a:r>
            <a:r>
              <a:rPr lang="en-US" baseline="30000" dirty="0">
                <a:solidFill>
                  <a:schemeClr val="accent1">
                    <a:lumMod val="50000"/>
                  </a:schemeClr>
                </a:solidFill>
              </a:rPr>
              <a:t>9</a:t>
            </a:r>
            <a:r>
              <a:rPr lang="en-US" dirty="0">
                <a:solidFill>
                  <a:schemeClr val="accent1">
                    <a:lumMod val="50000"/>
                  </a:schemeClr>
                </a:solidFill>
              </a:rPr>
              <a:t>/L), otherwise unremarkable</a:t>
            </a:r>
          </a:p>
          <a:p>
            <a:r>
              <a:rPr lang="en-US" u="sng" dirty="0">
                <a:solidFill>
                  <a:schemeClr val="accent1">
                    <a:lumMod val="50000"/>
                  </a:schemeClr>
                </a:solidFill>
              </a:rPr>
              <a:t>Imaging</a:t>
            </a:r>
            <a:r>
              <a:rPr lang="en-US" dirty="0">
                <a:solidFill>
                  <a:schemeClr val="accent1">
                    <a:lumMod val="50000"/>
                  </a:schemeClr>
                </a:solidFill>
              </a:rPr>
              <a:t>: </a:t>
            </a:r>
          </a:p>
          <a:p>
            <a:pPr lvl="1"/>
            <a:r>
              <a:rPr lang="en-US" dirty="0">
                <a:solidFill>
                  <a:schemeClr val="accent1">
                    <a:lumMod val="50000"/>
                  </a:schemeClr>
                </a:solidFill>
              </a:rPr>
              <a:t>Upright CXR: no free air</a:t>
            </a:r>
          </a:p>
          <a:p>
            <a:pPr lvl="1"/>
            <a:r>
              <a:rPr lang="en-US" dirty="0">
                <a:solidFill>
                  <a:schemeClr val="accent1">
                    <a:lumMod val="50000"/>
                  </a:schemeClr>
                </a:solidFill>
              </a:rPr>
              <a:t>CT: suggests diverticulitis </a:t>
            </a:r>
            <a:r>
              <a:rPr lang="en-US" b="1" dirty="0">
                <a:solidFill>
                  <a:schemeClr val="accent1">
                    <a:lumMod val="50000"/>
                  </a:schemeClr>
                </a:solidFill>
              </a:rPr>
              <a:t>with </a:t>
            </a:r>
            <a:r>
              <a:rPr lang="en-CA" b="1" dirty="0">
                <a:solidFill>
                  <a:schemeClr val="accent1">
                    <a:lumMod val="50000"/>
                  </a:schemeClr>
                </a:solidFill>
              </a:rPr>
              <a:t>localized abscess (3cm) at a </a:t>
            </a:r>
            <a:r>
              <a:rPr lang="en-CA" b="1" dirty="0" err="1">
                <a:solidFill>
                  <a:schemeClr val="accent1">
                    <a:lumMod val="50000"/>
                  </a:schemeClr>
                </a:solidFill>
              </a:rPr>
              <a:t>pericolonic</a:t>
            </a:r>
            <a:r>
              <a:rPr lang="en-CA" b="1" dirty="0">
                <a:solidFill>
                  <a:schemeClr val="accent1">
                    <a:lumMod val="50000"/>
                  </a:schemeClr>
                </a:solidFill>
              </a:rPr>
              <a:t> site</a:t>
            </a:r>
            <a:r>
              <a:rPr lang="en-US" dirty="0">
                <a:solidFill>
                  <a:schemeClr val="accent1">
                    <a:lumMod val="50000"/>
                  </a:schemeClr>
                </a:solidFill>
              </a:rPr>
              <a:t>. </a:t>
            </a:r>
          </a:p>
          <a:p>
            <a:pPr marL="42862" indent="0">
              <a:buNone/>
            </a:pPr>
            <a:endParaRPr lang="en-US" dirty="0">
              <a:solidFill>
                <a:schemeClr val="accent1">
                  <a:lumMod val="50000"/>
                </a:schemeClr>
              </a:solidFill>
            </a:endParaRPr>
          </a:p>
          <a:p>
            <a:pPr marL="42862" indent="0">
              <a:buNone/>
            </a:pPr>
            <a:r>
              <a:rPr lang="en-US" dirty="0">
                <a:solidFill>
                  <a:schemeClr val="accent1">
                    <a:lumMod val="50000"/>
                  </a:schemeClr>
                </a:solidFill>
              </a:rPr>
              <a:t>What are the </a:t>
            </a:r>
            <a:r>
              <a:rPr lang="en-US" dirty="0">
                <a:solidFill>
                  <a:srgbClr val="FF0000"/>
                </a:solidFill>
              </a:rPr>
              <a:t>imaging findings</a:t>
            </a:r>
            <a:r>
              <a:rPr lang="en-US" dirty="0">
                <a:solidFill>
                  <a:schemeClr val="accent1">
                    <a:lumMod val="50000"/>
                  </a:schemeClr>
                </a:solidFill>
              </a:rPr>
              <a:t> of diverticulitis?</a:t>
            </a:r>
          </a:p>
        </p:txBody>
      </p:sp>
    </p:spTree>
    <p:extLst>
      <p:ext uri="{BB962C8B-B14F-4D97-AF65-F5344CB8AC3E}">
        <p14:creationId xmlns:p14="http://schemas.microsoft.com/office/powerpoint/2010/main" val="3064076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66EE-18FB-1A40-909E-B642E0702FD5}"/>
              </a:ext>
            </a:extLst>
          </p:cNvPr>
          <p:cNvSpPr>
            <a:spLocks noGrp="1"/>
          </p:cNvSpPr>
          <p:nvPr>
            <p:ph type="title"/>
          </p:nvPr>
        </p:nvSpPr>
        <p:spPr/>
        <p:txBody>
          <a:bodyPr/>
          <a:lstStyle/>
          <a:p>
            <a:r>
              <a:rPr lang="en-US" dirty="0"/>
              <a:t>CT Findings: Diverticulitis</a:t>
            </a:r>
          </a:p>
        </p:txBody>
      </p:sp>
      <p:sp>
        <p:nvSpPr>
          <p:cNvPr id="3" name="Content Placeholder 2">
            <a:extLst>
              <a:ext uri="{FF2B5EF4-FFF2-40B4-BE49-F238E27FC236}">
                <a16:creationId xmlns:a16="http://schemas.microsoft.com/office/drawing/2014/main" id="{032C5601-1427-5C42-8161-8CD50CF64C9C}"/>
              </a:ext>
            </a:extLst>
          </p:cNvPr>
          <p:cNvSpPr>
            <a:spLocks noGrp="1"/>
          </p:cNvSpPr>
          <p:nvPr>
            <p:ph idx="1"/>
          </p:nvPr>
        </p:nvSpPr>
        <p:spPr>
          <a:xfrm>
            <a:off x="539552" y="1556792"/>
            <a:ext cx="8229600" cy="4525963"/>
          </a:xfrm>
        </p:spPr>
        <p:txBody>
          <a:bodyPr numCol="3"/>
          <a:lstStyle/>
          <a:p>
            <a:r>
              <a:rPr lang="en-CA" sz="1800" dirty="0">
                <a:solidFill>
                  <a:schemeClr val="accent1">
                    <a:lumMod val="50000"/>
                  </a:schemeClr>
                </a:solidFill>
              </a:rPr>
              <a:t>presence of </a:t>
            </a:r>
            <a:r>
              <a:rPr lang="en-CA" sz="1800" dirty="0" err="1">
                <a:solidFill>
                  <a:schemeClr val="accent1">
                    <a:lumMod val="50000"/>
                  </a:schemeClr>
                </a:solidFill>
              </a:rPr>
              <a:t>diverticuli</a:t>
            </a:r>
            <a:endParaRPr lang="en-CA" sz="1800" dirty="0">
              <a:solidFill>
                <a:schemeClr val="accent1">
                  <a:lumMod val="50000"/>
                </a:schemeClr>
              </a:solidFill>
            </a:endParaRPr>
          </a:p>
          <a:p>
            <a:r>
              <a:rPr lang="en-CA" sz="1800" dirty="0">
                <a:solidFill>
                  <a:schemeClr val="accent1">
                    <a:lumMod val="50000"/>
                  </a:schemeClr>
                </a:solidFill>
              </a:rPr>
              <a:t>fat stranding</a:t>
            </a:r>
          </a:p>
          <a:p>
            <a:r>
              <a:rPr lang="en-CA" sz="1800" dirty="0">
                <a:solidFill>
                  <a:schemeClr val="accent1">
                    <a:lumMod val="50000"/>
                  </a:schemeClr>
                </a:solidFill>
              </a:rPr>
              <a:t>colonic wall thickening</a:t>
            </a:r>
          </a:p>
          <a:p>
            <a:r>
              <a:rPr lang="en-CA" sz="1800" dirty="0">
                <a:solidFill>
                  <a:schemeClr val="accent1">
                    <a:lumMod val="50000"/>
                  </a:schemeClr>
                </a:solidFill>
              </a:rPr>
              <a:t>Abscess</a:t>
            </a:r>
          </a:p>
          <a:p>
            <a:r>
              <a:rPr lang="en-CA" sz="1800" dirty="0">
                <a:solidFill>
                  <a:schemeClr val="accent1">
                    <a:lumMod val="50000"/>
                  </a:schemeClr>
                </a:solidFill>
              </a:rPr>
              <a:t>Fistula</a:t>
            </a:r>
          </a:p>
          <a:p>
            <a:r>
              <a:rPr lang="en-CA" sz="1800" dirty="0">
                <a:solidFill>
                  <a:schemeClr val="accent1">
                    <a:lumMod val="50000"/>
                  </a:schemeClr>
                </a:solidFill>
              </a:rPr>
              <a:t>extraluminal air</a:t>
            </a:r>
          </a:p>
          <a:p>
            <a:r>
              <a:rPr lang="en-CA" sz="1800" dirty="0">
                <a:solidFill>
                  <a:schemeClr val="accent1">
                    <a:lumMod val="50000"/>
                  </a:schemeClr>
                </a:solidFill>
              </a:rPr>
              <a:t>Intramural air</a:t>
            </a:r>
          </a:p>
          <a:p>
            <a:endParaRPr lang="en-US" sz="1800" dirty="0">
              <a:solidFill>
                <a:schemeClr val="accent1">
                  <a:lumMod val="50000"/>
                </a:schemeClr>
              </a:solidFill>
            </a:endParaRPr>
          </a:p>
        </p:txBody>
      </p:sp>
    </p:spTree>
    <p:extLst>
      <p:ext uri="{BB962C8B-B14F-4D97-AF65-F5344CB8AC3E}">
        <p14:creationId xmlns:p14="http://schemas.microsoft.com/office/powerpoint/2010/main" val="3209235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8498-F673-1447-B1F0-4FAC9CD7A5B8}"/>
              </a:ext>
            </a:extLst>
          </p:cNvPr>
          <p:cNvSpPr>
            <a:spLocks noGrp="1"/>
          </p:cNvSpPr>
          <p:nvPr>
            <p:ph type="title"/>
          </p:nvPr>
        </p:nvSpPr>
        <p:spPr/>
        <p:txBody>
          <a:bodyPr/>
          <a:lstStyle/>
          <a:p>
            <a:r>
              <a:rPr lang="en-US" dirty="0"/>
              <a:t>Staging: Diverticulitis</a:t>
            </a:r>
          </a:p>
        </p:txBody>
      </p:sp>
      <p:pic>
        <p:nvPicPr>
          <p:cNvPr id="4" name="Content Placeholder 3" descr="A screenshot of a social media post&#10;&#10;Description automatically generated">
            <a:extLst>
              <a:ext uri="{FF2B5EF4-FFF2-40B4-BE49-F238E27FC236}">
                <a16:creationId xmlns:a16="http://schemas.microsoft.com/office/drawing/2014/main" id="{C0758176-9272-574E-BB09-0AF57FBA71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765" y="1590456"/>
            <a:ext cx="8100470" cy="3744416"/>
          </a:xfrm>
          <a:prstGeom prst="rect">
            <a:avLst/>
          </a:prstGeom>
          <a:ln>
            <a:solidFill>
              <a:schemeClr val="tx1"/>
            </a:solidFill>
          </a:ln>
        </p:spPr>
      </p:pic>
      <p:sp>
        <p:nvSpPr>
          <p:cNvPr id="5" name="TextBox 4">
            <a:extLst>
              <a:ext uri="{FF2B5EF4-FFF2-40B4-BE49-F238E27FC236}">
                <a16:creationId xmlns:a16="http://schemas.microsoft.com/office/drawing/2014/main" id="{5378CD37-A43D-DE42-9CA2-5C1601C50A38}"/>
              </a:ext>
            </a:extLst>
          </p:cNvPr>
          <p:cNvSpPr txBox="1"/>
          <p:nvPr/>
        </p:nvSpPr>
        <p:spPr>
          <a:xfrm>
            <a:off x="1799692" y="6021288"/>
            <a:ext cx="5544616" cy="369332"/>
          </a:xfrm>
          <a:prstGeom prst="rect">
            <a:avLst/>
          </a:prstGeom>
          <a:noFill/>
        </p:spPr>
        <p:txBody>
          <a:bodyPr wrap="square" rtlCol="0">
            <a:spAutoFit/>
          </a:bodyPr>
          <a:lstStyle/>
          <a:p>
            <a:r>
              <a:rPr lang="en-US" dirty="0">
                <a:solidFill>
                  <a:schemeClr val="accent1">
                    <a:lumMod val="50000"/>
                  </a:schemeClr>
                </a:solidFill>
              </a:rPr>
              <a:t>Which </a:t>
            </a:r>
            <a:r>
              <a:rPr lang="en-US" dirty="0">
                <a:solidFill>
                  <a:srgbClr val="FF0000"/>
                </a:solidFill>
              </a:rPr>
              <a:t>Hinchey classification </a:t>
            </a:r>
            <a:r>
              <a:rPr lang="en-US" dirty="0">
                <a:solidFill>
                  <a:schemeClr val="accent1">
                    <a:lumMod val="50000"/>
                  </a:schemeClr>
                </a:solidFill>
              </a:rPr>
              <a:t>applies to our patient?</a:t>
            </a:r>
          </a:p>
        </p:txBody>
      </p:sp>
      <p:sp>
        <p:nvSpPr>
          <p:cNvPr id="6" name="TextBox 5">
            <a:extLst>
              <a:ext uri="{FF2B5EF4-FFF2-40B4-BE49-F238E27FC236}">
                <a16:creationId xmlns:a16="http://schemas.microsoft.com/office/drawing/2014/main" id="{9AF07AE5-A65C-124C-8E63-C6FE15ECA843}"/>
              </a:ext>
            </a:extLst>
          </p:cNvPr>
          <p:cNvSpPr txBox="1"/>
          <p:nvPr/>
        </p:nvSpPr>
        <p:spPr>
          <a:xfrm>
            <a:off x="3779912" y="5334872"/>
            <a:ext cx="4842323" cy="338554"/>
          </a:xfrm>
          <a:prstGeom prst="rect">
            <a:avLst/>
          </a:prstGeom>
          <a:noFill/>
        </p:spPr>
        <p:txBody>
          <a:bodyPr wrap="square" rtlCol="0">
            <a:spAutoFit/>
          </a:bodyPr>
          <a:lstStyle/>
          <a:p>
            <a:r>
              <a:rPr lang="en-CA" sz="800" dirty="0"/>
              <a:t>Tochigi T, </a:t>
            </a:r>
            <a:r>
              <a:rPr lang="en-CA" sz="800" dirty="0" err="1"/>
              <a:t>Kosugi</a:t>
            </a:r>
            <a:r>
              <a:rPr lang="en-CA" sz="800" dirty="0"/>
              <a:t> C, </a:t>
            </a:r>
            <a:r>
              <a:rPr lang="en-CA" sz="800" dirty="0" err="1"/>
              <a:t>Shuto</a:t>
            </a:r>
            <a:r>
              <a:rPr lang="en-CA" sz="800" dirty="0"/>
              <a:t> K, Mori M, Hirano A, </a:t>
            </a:r>
            <a:r>
              <a:rPr lang="en-CA" sz="800" dirty="0" err="1"/>
              <a:t>Koda</a:t>
            </a:r>
            <a:r>
              <a:rPr lang="en-CA" sz="800" dirty="0"/>
              <a:t> K. Management of complicated diverticulitis of the colon. </a:t>
            </a:r>
            <a:r>
              <a:rPr lang="en-CA" sz="800" i="1" dirty="0"/>
              <a:t>Ann Gastroenterol Surg</a:t>
            </a:r>
            <a:r>
              <a:rPr lang="en-CA" sz="800" dirty="0"/>
              <a:t>. 2017;2(1):22-27. Published 2017 Sep 28. doi:10.1002/ags3.12035</a:t>
            </a:r>
            <a:endParaRPr lang="en-US" sz="800" dirty="0"/>
          </a:p>
        </p:txBody>
      </p:sp>
      <p:sp>
        <p:nvSpPr>
          <p:cNvPr id="9" name="Donut 8">
            <a:extLst>
              <a:ext uri="{FF2B5EF4-FFF2-40B4-BE49-F238E27FC236}">
                <a16:creationId xmlns:a16="http://schemas.microsoft.com/office/drawing/2014/main" id="{C94138F8-6B57-9E43-B79B-3C89A383C62F}"/>
              </a:ext>
            </a:extLst>
          </p:cNvPr>
          <p:cNvSpPr/>
          <p:nvPr/>
        </p:nvSpPr>
        <p:spPr>
          <a:xfrm>
            <a:off x="2627784" y="2800191"/>
            <a:ext cx="3096344" cy="576064"/>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302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B074-4F72-3643-9628-A2A326E84027}"/>
              </a:ext>
            </a:extLst>
          </p:cNvPr>
          <p:cNvSpPr>
            <a:spLocks noGrp="1"/>
          </p:cNvSpPr>
          <p:nvPr>
            <p:ph type="title"/>
          </p:nvPr>
        </p:nvSpPr>
        <p:spPr/>
        <p:txBody>
          <a:bodyPr/>
          <a:lstStyle/>
          <a:p>
            <a:r>
              <a:rPr lang="en-US" dirty="0"/>
              <a:t>Treatment: Diverticulitis</a:t>
            </a:r>
          </a:p>
        </p:txBody>
      </p:sp>
      <p:pic>
        <p:nvPicPr>
          <p:cNvPr id="5" name="Content Placeholder 4" descr="A screenshot of a social media post&#10;&#10;Description automatically generated">
            <a:extLst>
              <a:ext uri="{FF2B5EF4-FFF2-40B4-BE49-F238E27FC236}">
                <a16:creationId xmlns:a16="http://schemas.microsoft.com/office/drawing/2014/main" id="{2BE6BFAC-0F68-834B-97A1-56BA20714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150" y="1772816"/>
            <a:ext cx="6743700" cy="3911600"/>
          </a:xfrm>
        </p:spPr>
      </p:pic>
      <p:sp>
        <p:nvSpPr>
          <p:cNvPr id="6" name="TextBox 5">
            <a:extLst>
              <a:ext uri="{FF2B5EF4-FFF2-40B4-BE49-F238E27FC236}">
                <a16:creationId xmlns:a16="http://schemas.microsoft.com/office/drawing/2014/main" id="{44DA6E0D-132E-F047-9003-4BD1AD4C1CB0}"/>
              </a:ext>
            </a:extLst>
          </p:cNvPr>
          <p:cNvSpPr txBox="1"/>
          <p:nvPr/>
        </p:nvSpPr>
        <p:spPr>
          <a:xfrm>
            <a:off x="3851920" y="6309320"/>
            <a:ext cx="4896544" cy="338554"/>
          </a:xfrm>
          <a:prstGeom prst="rect">
            <a:avLst/>
          </a:prstGeom>
          <a:noFill/>
        </p:spPr>
        <p:txBody>
          <a:bodyPr wrap="square" rtlCol="0">
            <a:spAutoFit/>
          </a:bodyPr>
          <a:lstStyle/>
          <a:p>
            <a:r>
              <a:rPr lang="en-CA" sz="800" dirty="0"/>
              <a:t>Tochigi T, </a:t>
            </a:r>
            <a:r>
              <a:rPr lang="en-CA" sz="800" dirty="0" err="1"/>
              <a:t>Kosugi</a:t>
            </a:r>
            <a:r>
              <a:rPr lang="en-CA" sz="800" dirty="0"/>
              <a:t> C, </a:t>
            </a:r>
            <a:r>
              <a:rPr lang="en-CA" sz="800" dirty="0" err="1"/>
              <a:t>Shuto</a:t>
            </a:r>
            <a:r>
              <a:rPr lang="en-CA" sz="800" dirty="0"/>
              <a:t> K, Mori M, Hirano A, </a:t>
            </a:r>
            <a:r>
              <a:rPr lang="en-CA" sz="800" dirty="0" err="1"/>
              <a:t>Koda</a:t>
            </a:r>
            <a:r>
              <a:rPr lang="en-CA" sz="800" dirty="0"/>
              <a:t> K. Management of complicated diverticulitis of the colon. </a:t>
            </a:r>
            <a:r>
              <a:rPr lang="en-CA" sz="800" i="1" dirty="0"/>
              <a:t>Ann Gastroenterol Surg</a:t>
            </a:r>
            <a:r>
              <a:rPr lang="en-CA" sz="800" dirty="0"/>
              <a:t>. 2017;2(1):22-27. Published 2017 Sep 28. doi:10.1002/ags3.12035</a:t>
            </a:r>
            <a:endParaRPr lang="en-US" sz="800" dirty="0"/>
          </a:p>
        </p:txBody>
      </p:sp>
      <p:sp>
        <p:nvSpPr>
          <p:cNvPr id="8" name="Donut 7">
            <a:extLst>
              <a:ext uri="{FF2B5EF4-FFF2-40B4-BE49-F238E27FC236}">
                <a16:creationId xmlns:a16="http://schemas.microsoft.com/office/drawing/2014/main" id="{E7E3D53C-9475-944C-8B1D-A7FBC1BD6DA5}"/>
              </a:ext>
            </a:extLst>
          </p:cNvPr>
          <p:cNvSpPr/>
          <p:nvPr/>
        </p:nvSpPr>
        <p:spPr>
          <a:xfrm>
            <a:off x="2303748" y="2420888"/>
            <a:ext cx="3096344" cy="576064"/>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48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57F7-F2EF-074F-8ECF-C76785CAE0EB}"/>
              </a:ext>
            </a:extLst>
          </p:cNvPr>
          <p:cNvSpPr>
            <a:spLocks noGrp="1"/>
          </p:cNvSpPr>
          <p:nvPr>
            <p:ph type="title"/>
          </p:nvPr>
        </p:nvSpPr>
        <p:spPr/>
        <p:txBody>
          <a:bodyPr/>
          <a:lstStyle/>
          <a:p>
            <a:r>
              <a:rPr lang="en-US" dirty="0"/>
              <a:t>Case 3: Treatment</a:t>
            </a:r>
          </a:p>
        </p:txBody>
      </p:sp>
      <p:sp>
        <p:nvSpPr>
          <p:cNvPr id="3" name="Content Placeholder 2">
            <a:extLst>
              <a:ext uri="{FF2B5EF4-FFF2-40B4-BE49-F238E27FC236}">
                <a16:creationId xmlns:a16="http://schemas.microsoft.com/office/drawing/2014/main" id="{D15AEDD7-D243-554F-B8CA-09E9A08C3F64}"/>
              </a:ext>
            </a:extLst>
          </p:cNvPr>
          <p:cNvSpPr>
            <a:spLocks noGrp="1"/>
          </p:cNvSpPr>
          <p:nvPr>
            <p:ph idx="1"/>
          </p:nvPr>
        </p:nvSpPr>
        <p:spPr>
          <a:xfrm>
            <a:off x="226815" y="1556792"/>
            <a:ext cx="4655166" cy="4824536"/>
          </a:xfrm>
        </p:spPr>
        <p:txBody>
          <a:bodyPr/>
          <a:lstStyle/>
          <a:p>
            <a:r>
              <a:rPr lang="en-CA" sz="1800" dirty="0">
                <a:solidFill>
                  <a:schemeClr val="accent1">
                    <a:lumMod val="50000"/>
                  </a:schemeClr>
                </a:solidFill>
              </a:rPr>
              <a:t>Admit to General Surgery</a:t>
            </a:r>
          </a:p>
          <a:p>
            <a:pPr lvl="1"/>
            <a:r>
              <a:rPr lang="en-CA" sz="1500" dirty="0">
                <a:solidFill>
                  <a:schemeClr val="accent1">
                    <a:lumMod val="50000"/>
                  </a:schemeClr>
                </a:solidFill>
              </a:rPr>
              <a:t>NPO</a:t>
            </a:r>
          </a:p>
          <a:p>
            <a:pPr lvl="1"/>
            <a:r>
              <a:rPr lang="en-CA" sz="1500" dirty="0">
                <a:solidFill>
                  <a:schemeClr val="accent1">
                    <a:lumMod val="50000"/>
                  </a:schemeClr>
                </a:solidFill>
              </a:rPr>
              <a:t>IV Fluids</a:t>
            </a:r>
          </a:p>
          <a:p>
            <a:pPr lvl="1"/>
            <a:r>
              <a:rPr lang="en-CA" sz="1500" dirty="0">
                <a:solidFill>
                  <a:schemeClr val="accent1">
                    <a:lumMod val="50000"/>
                  </a:schemeClr>
                </a:solidFill>
              </a:rPr>
              <a:t>Analgesia</a:t>
            </a:r>
          </a:p>
          <a:p>
            <a:r>
              <a:rPr lang="en-CA" sz="1800" dirty="0">
                <a:solidFill>
                  <a:schemeClr val="accent1">
                    <a:lumMod val="50000"/>
                  </a:schemeClr>
                </a:solidFill>
              </a:rPr>
              <a:t>IV Antibiotics: cefazolin + metronidazole</a:t>
            </a:r>
          </a:p>
          <a:p>
            <a:r>
              <a:rPr lang="en-CA" sz="1800" dirty="0">
                <a:solidFill>
                  <a:schemeClr val="accent1">
                    <a:lumMod val="50000"/>
                  </a:schemeClr>
                </a:solidFill>
                <a:sym typeface="Wingdings" pitchFamily="2" charset="2"/>
              </a:rPr>
              <a:t>Abscess: p</a:t>
            </a:r>
            <a:r>
              <a:rPr lang="en-CA" sz="1800" dirty="0">
                <a:solidFill>
                  <a:schemeClr val="accent1">
                    <a:lumMod val="50000"/>
                  </a:schemeClr>
                </a:solidFill>
              </a:rPr>
              <a:t>ercutaneous ultrasonography- or CT-guided abscess drainage </a:t>
            </a:r>
          </a:p>
          <a:p>
            <a:pPr lvl="1"/>
            <a:r>
              <a:rPr lang="en-CA" sz="1500" dirty="0">
                <a:solidFill>
                  <a:schemeClr val="accent1">
                    <a:lumMod val="50000"/>
                  </a:schemeClr>
                </a:solidFill>
              </a:rPr>
              <a:t>If drainage fails or the patient becomes severe and diffusely </a:t>
            </a:r>
            <a:r>
              <a:rPr lang="en-CA" sz="1500" dirty="0" err="1">
                <a:solidFill>
                  <a:schemeClr val="accent1">
                    <a:lumMod val="50000"/>
                  </a:schemeClr>
                </a:solidFill>
              </a:rPr>
              <a:t>peritonitic</a:t>
            </a:r>
            <a:r>
              <a:rPr lang="en-CA" sz="1500" dirty="0">
                <a:solidFill>
                  <a:schemeClr val="accent1">
                    <a:lumMod val="50000"/>
                  </a:schemeClr>
                </a:solidFill>
              </a:rPr>
              <a:t> (Hinchey III-IV)</a:t>
            </a:r>
            <a:r>
              <a:rPr lang="en-CA" sz="1500" dirty="0">
                <a:solidFill>
                  <a:schemeClr val="accent1">
                    <a:lumMod val="50000"/>
                  </a:schemeClr>
                </a:solidFill>
                <a:sym typeface="Wingdings" pitchFamily="2" charset="2"/>
              </a:rPr>
              <a:t> </a:t>
            </a:r>
            <a:r>
              <a:rPr lang="en-CA" sz="1500" b="1" dirty="0">
                <a:solidFill>
                  <a:schemeClr val="accent1">
                    <a:lumMod val="50000"/>
                  </a:schemeClr>
                </a:solidFill>
              </a:rPr>
              <a:t>emergency operation</a:t>
            </a:r>
          </a:p>
          <a:p>
            <a:pPr marL="1028700" lvl="2" indent="-342900">
              <a:buFont typeface="+mj-lt"/>
              <a:buAutoNum type="arabicPeriod"/>
            </a:pPr>
            <a:r>
              <a:rPr lang="en-CA" sz="1300" u="sng" dirty="0">
                <a:solidFill>
                  <a:schemeClr val="accent1">
                    <a:lumMod val="50000"/>
                  </a:schemeClr>
                </a:solidFill>
              </a:rPr>
              <a:t>Hartman’s procedure</a:t>
            </a:r>
          </a:p>
          <a:p>
            <a:pPr marL="1028700" lvl="2" indent="-342900">
              <a:buFont typeface="+mj-lt"/>
              <a:buAutoNum type="arabicPeriod"/>
            </a:pPr>
            <a:r>
              <a:rPr lang="en-CA" sz="1300" u="sng" dirty="0">
                <a:solidFill>
                  <a:schemeClr val="accent1">
                    <a:lumMod val="50000"/>
                  </a:schemeClr>
                </a:solidFill>
              </a:rPr>
              <a:t>Primary resection with anastomosis</a:t>
            </a:r>
            <a:r>
              <a:rPr lang="en-CA" sz="1300" dirty="0">
                <a:solidFill>
                  <a:schemeClr val="accent1">
                    <a:lumMod val="50000"/>
                  </a:schemeClr>
                </a:solidFill>
              </a:rPr>
              <a:t>, with or without protective ileostomy or colostomy</a:t>
            </a:r>
          </a:p>
          <a:p>
            <a:pPr marL="1028700" lvl="2" indent="-342900">
              <a:buFont typeface="+mj-lt"/>
              <a:buAutoNum type="arabicPeriod"/>
            </a:pPr>
            <a:r>
              <a:rPr lang="en-CA" sz="1300" dirty="0">
                <a:solidFill>
                  <a:schemeClr val="accent1">
                    <a:lumMod val="50000"/>
                  </a:schemeClr>
                </a:solidFill>
              </a:rPr>
              <a:t>*Other possible option: </a:t>
            </a:r>
            <a:r>
              <a:rPr lang="en-CA" sz="1300" u="sng" dirty="0">
                <a:solidFill>
                  <a:schemeClr val="accent1">
                    <a:lumMod val="50000"/>
                  </a:schemeClr>
                </a:solidFill>
              </a:rPr>
              <a:t>laparoscopic lavage</a:t>
            </a:r>
            <a:r>
              <a:rPr lang="en-CA" sz="1300" dirty="0">
                <a:solidFill>
                  <a:schemeClr val="accent1">
                    <a:lumMod val="50000"/>
                  </a:schemeClr>
                </a:solidFill>
              </a:rPr>
              <a:t>, similar mortality however higher rate of reoperation </a:t>
            </a:r>
          </a:p>
          <a:p>
            <a:r>
              <a:rPr lang="en-CA" sz="1800" dirty="0">
                <a:solidFill>
                  <a:schemeClr val="accent1">
                    <a:lumMod val="50000"/>
                  </a:schemeClr>
                </a:solidFill>
              </a:rPr>
              <a:t>Follow up: colonoscopy in 4-6 weeks to r/o malignancy</a:t>
            </a:r>
            <a:br>
              <a:rPr lang="en-CA" sz="1800" dirty="0">
                <a:solidFill>
                  <a:schemeClr val="accent1">
                    <a:lumMod val="50000"/>
                  </a:schemeClr>
                </a:solidFill>
              </a:rPr>
            </a:br>
            <a:endParaRPr lang="en-CA" sz="1800" dirty="0">
              <a:solidFill>
                <a:schemeClr val="accent1">
                  <a:lumMod val="50000"/>
                </a:schemeClr>
              </a:solidFill>
            </a:endParaRPr>
          </a:p>
          <a:p>
            <a:pPr lvl="2"/>
            <a:endParaRPr lang="en-CA" sz="1200" dirty="0">
              <a:solidFill>
                <a:schemeClr val="accent1">
                  <a:lumMod val="50000"/>
                </a:schemeClr>
              </a:solidFill>
            </a:endParaRPr>
          </a:p>
          <a:p>
            <a:endParaRPr lang="en-CA" sz="1800" dirty="0">
              <a:solidFill>
                <a:schemeClr val="accent1">
                  <a:lumMod val="50000"/>
                </a:schemeClr>
              </a:solidFill>
            </a:endParaRPr>
          </a:p>
        </p:txBody>
      </p:sp>
      <p:pic>
        <p:nvPicPr>
          <p:cNvPr id="7" name="Picture 6" descr="A screenshot of a cell phone&#10;&#10;Description automatically generated">
            <a:extLst>
              <a:ext uri="{FF2B5EF4-FFF2-40B4-BE49-F238E27FC236}">
                <a16:creationId xmlns:a16="http://schemas.microsoft.com/office/drawing/2014/main" id="{670B7700-ACAC-D24E-B2B0-7D8BC2589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2913" y="2420888"/>
            <a:ext cx="3914272" cy="2130028"/>
          </a:xfrm>
          <a:prstGeom prst="rect">
            <a:avLst/>
          </a:prstGeom>
          <a:ln>
            <a:solidFill>
              <a:schemeClr val="tx1"/>
            </a:solidFill>
          </a:ln>
        </p:spPr>
      </p:pic>
      <p:sp>
        <p:nvSpPr>
          <p:cNvPr id="8" name="TextBox 7">
            <a:extLst>
              <a:ext uri="{FF2B5EF4-FFF2-40B4-BE49-F238E27FC236}">
                <a16:creationId xmlns:a16="http://schemas.microsoft.com/office/drawing/2014/main" id="{FC96479C-DF3F-B742-88B4-94C61E8B3E7F}"/>
              </a:ext>
            </a:extLst>
          </p:cNvPr>
          <p:cNvSpPr txBox="1"/>
          <p:nvPr/>
        </p:nvSpPr>
        <p:spPr>
          <a:xfrm>
            <a:off x="5123845" y="4531139"/>
            <a:ext cx="3672408" cy="276999"/>
          </a:xfrm>
          <a:prstGeom prst="rect">
            <a:avLst/>
          </a:prstGeom>
          <a:noFill/>
        </p:spPr>
        <p:txBody>
          <a:bodyPr wrap="square" rtlCol="0">
            <a:spAutoFit/>
          </a:bodyPr>
          <a:lstStyle/>
          <a:p>
            <a:r>
              <a:rPr lang="en-CA" sz="600" dirty="0"/>
              <a:t>Tochigi T, </a:t>
            </a:r>
            <a:r>
              <a:rPr lang="en-CA" sz="600" dirty="0" err="1"/>
              <a:t>Kosugi</a:t>
            </a:r>
            <a:r>
              <a:rPr lang="en-CA" sz="600" dirty="0"/>
              <a:t> C, </a:t>
            </a:r>
            <a:r>
              <a:rPr lang="en-CA" sz="600" dirty="0" err="1"/>
              <a:t>Shuto</a:t>
            </a:r>
            <a:r>
              <a:rPr lang="en-CA" sz="600" dirty="0"/>
              <a:t> K, Mori M, Hirano A, </a:t>
            </a:r>
            <a:r>
              <a:rPr lang="en-CA" sz="600" dirty="0" err="1"/>
              <a:t>Koda</a:t>
            </a:r>
            <a:r>
              <a:rPr lang="en-CA" sz="600" dirty="0"/>
              <a:t> K. Management of complicated diverticulitis of the colon. </a:t>
            </a:r>
            <a:r>
              <a:rPr lang="en-CA" sz="600" i="1" dirty="0"/>
              <a:t>Ann Gastroenterol Surg</a:t>
            </a:r>
            <a:r>
              <a:rPr lang="en-CA" sz="600" dirty="0"/>
              <a:t>. 2017;2(1):22-27. Published 2017 Sep 28. doi:10.1002/ags3.12035</a:t>
            </a:r>
            <a:endParaRPr lang="en-US" sz="600" dirty="0"/>
          </a:p>
        </p:txBody>
      </p:sp>
    </p:spTree>
    <p:extLst>
      <p:ext uri="{BB962C8B-B14F-4D97-AF65-F5344CB8AC3E}">
        <p14:creationId xmlns:p14="http://schemas.microsoft.com/office/powerpoint/2010/main" val="317236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58AD-0522-1C4E-AC85-5DFB4E5961AD}"/>
              </a:ext>
            </a:extLst>
          </p:cNvPr>
          <p:cNvSpPr>
            <a:spLocks noGrp="1"/>
          </p:cNvSpPr>
          <p:nvPr>
            <p:ph type="title"/>
          </p:nvPr>
        </p:nvSpPr>
        <p:spPr/>
        <p:txBody>
          <a:bodyPr/>
          <a:lstStyle/>
          <a:p>
            <a:r>
              <a:rPr lang="en-US" dirty="0"/>
              <a:t>Case 1: ED Consult</a:t>
            </a:r>
          </a:p>
        </p:txBody>
      </p:sp>
      <p:sp>
        <p:nvSpPr>
          <p:cNvPr id="3" name="Content Placeholder 2">
            <a:extLst>
              <a:ext uri="{FF2B5EF4-FFF2-40B4-BE49-F238E27FC236}">
                <a16:creationId xmlns:a16="http://schemas.microsoft.com/office/drawing/2014/main" id="{AC2B6E00-EA17-5744-B7B2-C0583E85501C}"/>
              </a:ext>
            </a:extLst>
          </p:cNvPr>
          <p:cNvSpPr>
            <a:spLocks noGrp="1"/>
          </p:cNvSpPr>
          <p:nvPr>
            <p:ph idx="1"/>
          </p:nvPr>
        </p:nvSpPr>
        <p:spPr/>
        <p:txBody>
          <a:bodyPr/>
          <a:lstStyle/>
          <a:p>
            <a:pPr marL="0" indent="0">
              <a:buNone/>
            </a:pPr>
            <a:r>
              <a:rPr lang="en-CA" i="1" dirty="0">
                <a:solidFill>
                  <a:schemeClr val="accent1">
                    <a:lumMod val="50000"/>
                  </a:schemeClr>
                </a:solidFill>
              </a:rPr>
              <a:t>A 25-year-old woman with abdominal pain is in the emergency department. She describes a gradual onset of pain that started yesterday, which has been persistent in its location in the lower abdomen. </a:t>
            </a:r>
          </a:p>
          <a:p>
            <a:pPr marL="0" indent="0">
              <a:buNone/>
            </a:pPr>
            <a:endParaRPr lang="en-CA" dirty="0">
              <a:solidFill>
                <a:schemeClr val="accent1">
                  <a:lumMod val="50000"/>
                </a:schemeClr>
              </a:solidFill>
            </a:endParaRPr>
          </a:p>
          <a:p>
            <a:pPr marL="0" indent="0">
              <a:buNone/>
            </a:pPr>
            <a:r>
              <a:rPr lang="en-CA" dirty="0">
                <a:solidFill>
                  <a:schemeClr val="accent1">
                    <a:lumMod val="50000"/>
                  </a:schemeClr>
                </a:solidFill>
              </a:rPr>
              <a:t>The senior resident asks you to see this patient in the emergency department. What would you ask on </a:t>
            </a:r>
            <a:r>
              <a:rPr lang="en-CA" dirty="0">
                <a:solidFill>
                  <a:srgbClr val="FF0000"/>
                </a:solidFill>
              </a:rPr>
              <a:t>history</a:t>
            </a:r>
            <a:r>
              <a:rPr lang="en-CA" dirty="0">
                <a:solidFill>
                  <a:schemeClr val="accent1">
                    <a:lumMod val="50000"/>
                  </a:schemeClr>
                </a:solidFill>
              </a:rPr>
              <a:t>?</a:t>
            </a:r>
            <a:endParaRPr lang="en-US" dirty="0">
              <a:solidFill>
                <a:schemeClr val="accent1">
                  <a:lumMod val="50000"/>
                </a:schemeClr>
              </a:solidFill>
            </a:endParaRP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125678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5B035-9C03-314D-B728-44142C501D0A}"/>
              </a:ext>
            </a:extLst>
          </p:cNvPr>
          <p:cNvSpPr>
            <a:spLocks noGrp="1"/>
          </p:cNvSpPr>
          <p:nvPr>
            <p:ph type="title"/>
          </p:nvPr>
        </p:nvSpPr>
        <p:spPr/>
        <p:txBody>
          <a:bodyPr/>
          <a:lstStyle/>
          <a:p>
            <a:r>
              <a:rPr lang="en-US" dirty="0"/>
              <a:t>History Template</a:t>
            </a:r>
          </a:p>
        </p:txBody>
      </p:sp>
      <p:sp>
        <p:nvSpPr>
          <p:cNvPr id="3" name="Content Placeholder 2">
            <a:extLst>
              <a:ext uri="{FF2B5EF4-FFF2-40B4-BE49-F238E27FC236}">
                <a16:creationId xmlns:a16="http://schemas.microsoft.com/office/drawing/2014/main" id="{80467FC3-6E96-7744-B472-CE3BDF1B2AA1}"/>
              </a:ext>
            </a:extLst>
          </p:cNvPr>
          <p:cNvSpPr>
            <a:spLocks noGrp="1"/>
          </p:cNvSpPr>
          <p:nvPr>
            <p:ph idx="1"/>
          </p:nvPr>
        </p:nvSpPr>
        <p:spPr>
          <a:xfrm>
            <a:off x="575556" y="1920479"/>
            <a:ext cx="8694966" cy="3596753"/>
          </a:xfrm>
        </p:spPr>
        <p:txBody>
          <a:bodyPr numCol="2"/>
          <a:lstStyle/>
          <a:p>
            <a:r>
              <a:rPr lang="en-CA" sz="1500" dirty="0">
                <a:solidFill>
                  <a:schemeClr val="accent1">
                    <a:lumMod val="50000"/>
                  </a:schemeClr>
                </a:solidFill>
              </a:rPr>
              <a:t>“OPQRSTU”</a:t>
            </a:r>
          </a:p>
          <a:p>
            <a:pPr lvl="1"/>
            <a:r>
              <a:rPr lang="en-CA" sz="1500" dirty="0">
                <a:solidFill>
                  <a:srgbClr val="C00000"/>
                </a:solidFill>
              </a:rPr>
              <a:t>O</a:t>
            </a:r>
            <a:r>
              <a:rPr lang="en-CA" sz="1500" dirty="0">
                <a:solidFill>
                  <a:schemeClr val="accent1">
                    <a:lumMod val="50000"/>
                  </a:schemeClr>
                </a:solidFill>
              </a:rPr>
              <a:t>nset </a:t>
            </a:r>
          </a:p>
          <a:p>
            <a:pPr lvl="1"/>
            <a:r>
              <a:rPr lang="en-CA" sz="1500" dirty="0">
                <a:solidFill>
                  <a:srgbClr val="C00000"/>
                </a:solidFill>
              </a:rPr>
              <a:t>P</a:t>
            </a:r>
            <a:r>
              <a:rPr lang="en-CA" sz="1500" dirty="0">
                <a:solidFill>
                  <a:schemeClr val="accent1">
                    <a:lumMod val="50000"/>
                  </a:schemeClr>
                </a:solidFill>
              </a:rPr>
              <a:t>osition </a:t>
            </a:r>
          </a:p>
          <a:p>
            <a:pPr lvl="1"/>
            <a:r>
              <a:rPr lang="en-CA" sz="1500" dirty="0">
                <a:solidFill>
                  <a:srgbClr val="C00000"/>
                </a:solidFill>
              </a:rPr>
              <a:t>Q</a:t>
            </a:r>
            <a:r>
              <a:rPr lang="en-CA" sz="1500" dirty="0">
                <a:solidFill>
                  <a:schemeClr val="accent1">
                    <a:lumMod val="50000"/>
                  </a:schemeClr>
                </a:solidFill>
              </a:rPr>
              <a:t>uality (diffuse, colicky, sharp, well-localized)</a:t>
            </a:r>
          </a:p>
          <a:p>
            <a:pPr lvl="1"/>
            <a:r>
              <a:rPr lang="en-CA" sz="1500" dirty="0">
                <a:solidFill>
                  <a:srgbClr val="C00000"/>
                </a:solidFill>
              </a:rPr>
              <a:t>R</a:t>
            </a:r>
            <a:r>
              <a:rPr lang="en-CA" sz="1500" dirty="0">
                <a:solidFill>
                  <a:schemeClr val="accent1">
                    <a:lumMod val="50000"/>
                  </a:schemeClr>
                </a:solidFill>
              </a:rPr>
              <a:t>adiation</a:t>
            </a:r>
          </a:p>
          <a:p>
            <a:pPr lvl="1"/>
            <a:r>
              <a:rPr lang="en-CA" sz="1500" dirty="0">
                <a:solidFill>
                  <a:srgbClr val="C00000"/>
                </a:solidFill>
              </a:rPr>
              <a:t>S</a:t>
            </a:r>
            <a:r>
              <a:rPr lang="en-CA" sz="1500" dirty="0">
                <a:solidFill>
                  <a:schemeClr val="accent1">
                    <a:lumMod val="50000"/>
                  </a:schemeClr>
                </a:solidFill>
              </a:rPr>
              <a:t>everity</a:t>
            </a:r>
          </a:p>
          <a:p>
            <a:pPr lvl="1"/>
            <a:r>
              <a:rPr lang="en-CA" sz="1500" dirty="0">
                <a:solidFill>
                  <a:srgbClr val="C00000"/>
                </a:solidFill>
              </a:rPr>
              <a:t>T</a:t>
            </a:r>
            <a:r>
              <a:rPr lang="en-CA" sz="1500" dirty="0">
                <a:solidFill>
                  <a:schemeClr val="accent1">
                    <a:lumMod val="50000"/>
                  </a:schemeClr>
                </a:solidFill>
              </a:rPr>
              <a:t>iming</a:t>
            </a:r>
          </a:p>
          <a:p>
            <a:pPr lvl="1"/>
            <a:r>
              <a:rPr lang="en-CA" sz="1500" dirty="0">
                <a:solidFill>
                  <a:schemeClr val="accent1">
                    <a:lumMod val="50000"/>
                  </a:schemeClr>
                </a:solidFill>
              </a:rPr>
              <a:t>Deja-</a:t>
            </a:r>
            <a:r>
              <a:rPr lang="en-CA" sz="1500" dirty="0" err="1">
                <a:solidFill>
                  <a:schemeClr val="accent1">
                    <a:lumMod val="50000"/>
                  </a:schemeClr>
                </a:solidFill>
              </a:rPr>
              <a:t>v</a:t>
            </a:r>
            <a:r>
              <a:rPr lang="en-CA" sz="1500" dirty="0" err="1">
                <a:solidFill>
                  <a:srgbClr val="C00000"/>
                </a:solidFill>
              </a:rPr>
              <a:t>U</a:t>
            </a:r>
            <a:r>
              <a:rPr lang="en-CA" sz="1500" dirty="0">
                <a:solidFill>
                  <a:schemeClr val="accent1">
                    <a:lumMod val="50000"/>
                  </a:schemeClr>
                </a:solidFill>
              </a:rPr>
              <a:t> (previously experienced)</a:t>
            </a:r>
          </a:p>
          <a:p>
            <a:r>
              <a:rPr lang="en-CA" sz="1500" dirty="0">
                <a:solidFill>
                  <a:schemeClr val="accent1">
                    <a:lumMod val="50000"/>
                  </a:schemeClr>
                </a:solidFill>
              </a:rPr>
              <a:t>“AAA”</a:t>
            </a:r>
          </a:p>
          <a:p>
            <a:pPr lvl="1"/>
            <a:r>
              <a:rPr lang="en-CA" sz="1500" dirty="0">
                <a:solidFill>
                  <a:srgbClr val="C00000"/>
                </a:solidFill>
              </a:rPr>
              <a:t>A</a:t>
            </a:r>
            <a:r>
              <a:rPr lang="en-CA" sz="1500" dirty="0">
                <a:solidFill>
                  <a:schemeClr val="accent1">
                    <a:lumMod val="50000"/>
                  </a:schemeClr>
                </a:solidFill>
              </a:rPr>
              <a:t>lleviating</a:t>
            </a:r>
          </a:p>
          <a:p>
            <a:pPr lvl="1"/>
            <a:r>
              <a:rPr lang="en-CA" sz="1500" dirty="0">
                <a:solidFill>
                  <a:srgbClr val="C00000"/>
                </a:solidFill>
              </a:rPr>
              <a:t>A</a:t>
            </a:r>
            <a:r>
              <a:rPr lang="en-CA" sz="1500" dirty="0">
                <a:solidFill>
                  <a:schemeClr val="accent1">
                    <a:lumMod val="50000"/>
                  </a:schemeClr>
                </a:solidFill>
              </a:rPr>
              <a:t>ggravating</a:t>
            </a:r>
          </a:p>
          <a:p>
            <a:pPr lvl="1"/>
            <a:r>
              <a:rPr lang="en-CA" sz="1500" dirty="0">
                <a:solidFill>
                  <a:srgbClr val="C00000"/>
                </a:solidFill>
              </a:rPr>
              <a:t>A</a:t>
            </a:r>
            <a:r>
              <a:rPr lang="en-CA" sz="1500" dirty="0">
                <a:solidFill>
                  <a:schemeClr val="accent1">
                    <a:lumMod val="50000"/>
                  </a:schemeClr>
                </a:solidFill>
              </a:rPr>
              <a:t>ssociated (focused ROS: Systemic, GI, GU, Gyn, Resp, Cardio)</a:t>
            </a:r>
          </a:p>
          <a:p>
            <a:r>
              <a:rPr lang="en-CA" sz="1500" dirty="0">
                <a:solidFill>
                  <a:schemeClr val="accent1">
                    <a:lumMod val="50000"/>
                  </a:schemeClr>
                </a:solidFill>
              </a:rPr>
              <a:t>Risk Factors</a:t>
            </a:r>
          </a:p>
          <a:p>
            <a:r>
              <a:rPr lang="en-CA" sz="1500" dirty="0">
                <a:solidFill>
                  <a:schemeClr val="accent1">
                    <a:lumMod val="50000"/>
                  </a:schemeClr>
                </a:solidFill>
              </a:rPr>
              <a:t>Meds/allergies</a:t>
            </a:r>
          </a:p>
          <a:p>
            <a:r>
              <a:rPr lang="en-CA" sz="1500" dirty="0">
                <a:solidFill>
                  <a:schemeClr val="accent1">
                    <a:lumMod val="50000"/>
                  </a:schemeClr>
                </a:solidFill>
              </a:rPr>
              <a:t>Last meal</a:t>
            </a:r>
          </a:p>
          <a:p>
            <a:r>
              <a:rPr lang="en-CA" sz="1500" dirty="0">
                <a:solidFill>
                  <a:schemeClr val="accent1">
                    <a:lumMod val="50000"/>
                  </a:schemeClr>
                </a:solidFill>
              </a:rPr>
              <a:t>Past medical/surgical history</a:t>
            </a:r>
          </a:p>
          <a:p>
            <a:r>
              <a:rPr lang="en-CA" sz="1500" dirty="0">
                <a:solidFill>
                  <a:schemeClr val="accent1">
                    <a:lumMod val="50000"/>
                  </a:schemeClr>
                </a:solidFill>
              </a:rPr>
              <a:t>FHx</a:t>
            </a:r>
          </a:p>
          <a:p>
            <a:r>
              <a:rPr lang="en-CA" sz="1500" dirty="0" err="1">
                <a:solidFill>
                  <a:schemeClr val="accent1">
                    <a:lumMod val="50000"/>
                  </a:schemeClr>
                </a:solidFill>
              </a:rPr>
              <a:t>SHx</a:t>
            </a:r>
            <a:endParaRPr lang="en-CA" sz="1500" dirty="0">
              <a:solidFill>
                <a:schemeClr val="accent1">
                  <a:lumMod val="50000"/>
                </a:schemeClr>
              </a:solidFill>
            </a:endParaRPr>
          </a:p>
          <a:p>
            <a:r>
              <a:rPr lang="en-CA" sz="1500" dirty="0">
                <a:solidFill>
                  <a:schemeClr val="accent1">
                    <a:lumMod val="50000"/>
                  </a:schemeClr>
                </a:solidFill>
              </a:rPr>
              <a:t>Substances (smoking, alcohol, drug use)</a:t>
            </a:r>
          </a:p>
          <a:p>
            <a:r>
              <a:rPr lang="en-CA" sz="1500" dirty="0">
                <a:solidFill>
                  <a:schemeClr val="accent1">
                    <a:lumMod val="50000"/>
                  </a:schemeClr>
                </a:solidFill>
              </a:rPr>
              <a:t>FIFE</a:t>
            </a:r>
          </a:p>
          <a:p>
            <a:endParaRPr lang="en-CA" sz="1500" dirty="0">
              <a:solidFill>
                <a:schemeClr val="accent1">
                  <a:lumMod val="50000"/>
                </a:schemeClr>
              </a:solidFill>
            </a:endParaRPr>
          </a:p>
          <a:p>
            <a:endParaRPr lang="en-CA" sz="1500" dirty="0">
              <a:solidFill>
                <a:schemeClr val="accent1">
                  <a:lumMod val="50000"/>
                </a:schemeClr>
              </a:solidFill>
            </a:endParaRPr>
          </a:p>
          <a:p>
            <a:endParaRPr lang="en-CA" sz="1500" dirty="0">
              <a:solidFill>
                <a:schemeClr val="accent1">
                  <a:lumMod val="50000"/>
                </a:schemeClr>
              </a:solidFill>
            </a:endParaRPr>
          </a:p>
        </p:txBody>
      </p:sp>
    </p:spTree>
    <p:extLst>
      <p:ext uri="{BB962C8B-B14F-4D97-AF65-F5344CB8AC3E}">
        <p14:creationId xmlns:p14="http://schemas.microsoft.com/office/powerpoint/2010/main" val="339332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D5E6-1C8C-3049-94E4-016FB42231FB}"/>
              </a:ext>
            </a:extLst>
          </p:cNvPr>
          <p:cNvSpPr>
            <a:spLocks noGrp="1"/>
          </p:cNvSpPr>
          <p:nvPr>
            <p:ph type="title"/>
          </p:nvPr>
        </p:nvSpPr>
        <p:spPr/>
        <p:txBody>
          <a:bodyPr/>
          <a:lstStyle/>
          <a:p>
            <a:r>
              <a:rPr lang="en-US" dirty="0"/>
              <a:t>Case 1: History</a:t>
            </a:r>
          </a:p>
        </p:txBody>
      </p:sp>
      <p:sp>
        <p:nvSpPr>
          <p:cNvPr id="3" name="Content Placeholder 2">
            <a:extLst>
              <a:ext uri="{FF2B5EF4-FFF2-40B4-BE49-F238E27FC236}">
                <a16:creationId xmlns:a16="http://schemas.microsoft.com/office/drawing/2014/main" id="{D795EDA8-E0A1-9642-8E43-394A40F57AFD}"/>
              </a:ext>
            </a:extLst>
          </p:cNvPr>
          <p:cNvSpPr>
            <a:spLocks noGrp="1"/>
          </p:cNvSpPr>
          <p:nvPr>
            <p:ph idx="1"/>
          </p:nvPr>
        </p:nvSpPr>
        <p:spPr>
          <a:xfrm>
            <a:off x="457200" y="2057401"/>
            <a:ext cx="8229600" cy="3261809"/>
          </a:xfrm>
        </p:spPr>
        <p:txBody>
          <a:bodyPr/>
          <a:lstStyle/>
          <a:p>
            <a:pPr marL="0" indent="0">
              <a:buNone/>
            </a:pPr>
            <a:r>
              <a:rPr lang="en-CA" sz="1950" i="1" dirty="0">
                <a:solidFill>
                  <a:schemeClr val="accent1">
                    <a:lumMod val="50000"/>
                  </a:schemeClr>
                </a:solidFill>
              </a:rPr>
              <a:t>Her pain began 24 hours ago as “dull and in the middle” but has become a sharp, 6/10, lower abdominal pain. The pain does not radiate, and she has never experienced this before. She denies any N/V, diarrhea, constipation, or abnormal urinary symptoms. Her last menstrual period was approximately 12 days ago, and she denies any abnormal pattern in her menses. The patient is sexually active with one partner. Her past medical and surgical history is unremarkable. No relevant family history. She takes no medications and consumes alcohol socially.</a:t>
            </a:r>
          </a:p>
          <a:p>
            <a:pPr marL="0" indent="0">
              <a:buNone/>
            </a:pPr>
            <a:endParaRPr lang="en-CA" sz="1950" dirty="0">
              <a:solidFill>
                <a:schemeClr val="accent1">
                  <a:lumMod val="50000"/>
                </a:schemeClr>
              </a:solidFill>
            </a:endParaRPr>
          </a:p>
          <a:p>
            <a:pPr marL="0" indent="0">
              <a:buNone/>
            </a:pPr>
            <a:r>
              <a:rPr lang="en-CA" sz="1950" dirty="0">
                <a:solidFill>
                  <a:schemeClr val="accent1">
                    <a:lumMod val="50000"/>
                  </a:schemeClr>
                </a:solidFill>
              </a:rPr>
              <a:t>What would you do on </a:t>
            </a:r>
            <a:r>
              <a:rPr lang="en-CA" sz="1950" dirty="0">
                <a:solidFill>
                  <a:srgbClr val="FF0000"/>
                </a:solidFill>
              </a:rPr>
              <a:t>physical exam</a:t>
            </a:r>
            <a:r>
              <a:rPr lang="en-CA" sz="1950" dirty="0">
                <a:solidFill>
                  <a:schemeClr val="accent1">
                    <a:lumMod val="50000"/>
                  </a:schemeClr>
                </a:solidFill>
              </a:rPr>
              <a:t>?</a:t>
            </a:r>
            <a:endParaRPr lang="en-US" sz="1950" dirty="0">
              <a:solidFill>
                <a:schemeClr val="accent1">
                  <a:lumMod val="50000"/>
                </a:schemeClr>
              </a:solidFill>
            </a:endParaRPr>
          </a:p>
          <a:p>
            <a:pPr marL="0" indent="0">
              <a:buNone/>
            </a:pPr>
            <a:endParaRPr lang="en-US" sz="1950" dirty="0">
              <a:solidFill>
                <a:schemeClr val="accent1">
                  <a:lumMod val="50000"/>
                </a:schemeClr>
              </a:solidFill>
            </a:endParaRPr>
          </a:p>
        </p:txBody>
      </p:sp>
    </p:spTree>
    <p:extLst>
      <p:ext uri="{BB962C8B-B14F-4D97-AF65-F5344CB8AC3E}">
        <p14:creationId xmlns:p14="http://schemas.microsoft.com/office/powerpoint/2010/main" val="134300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1247-BD14-BD4D-AE91-5D3BE4097A3B}"/>
              </a:ext>
            </a:extLst>
          </p:cNvPr>
          <p:cNvSpPr>
            <a:spLocks noGrp="1"/>
          </p:cNvSpPr>
          <p:nvPr>
            <p:ph type="title"/>
          </p:nvPr>
        </p:nvSpPr>
        <p:spPr/>
        <p:txBody>
          <a:bodyPr/>
          <a:lstStyle/>
          <a:p>
            <a:r>
              <a:rPr lang="en-US" dirty="0"/>
              <a:t>Physical Exam Template</a:t>
            </a:r>
          </a:p>
        </p:txBody>
      </p:sp>
      <p:sp>
        <p:nvSpPr>
          <p:cNvPr id="3" name="Content Placeholder 2">
            <a:extLst>
              <a:ext uri="{FF2B5EF4-FFF2-40B4-BE49-F238E27FC236}">
                <a16:creationId xmlns:a16="http://schemas.microsoft.com/office/drawing/2014/main" id="{38617D57-210A-5845-8A1E-5C98B272E4A5}"/>
              </a:ext>
            </a:extLst>
          </p:cNvPr>
          <p:cNvSpPr>
            <a:spLocks noGrp="1"/>
          </p:cNvSpPr>
          <p:nvPr>
            <p:ph idx="1"/>
          </p:nvPr>
        </p:nvSpPr>
        <p:spPr/>
        <p:txBody>
          <a:bodyPr numCol="2"/>
          <a:lstStyle/>
          <a:p>
            <a:r>
              <a:rPr lang="en-CA" sz="1650" dirty="0">
                <a:solidFill>
                  <a:schemeClr val="accent1">
                    <a:lumMod val="50000"/>
                  </a:schemeClr>
                </a:solidFill>
              </a:rPr>
              <a:t>Vitals</a:t>
            </a:r>
          </a:p>
          <a:p>
            <a:r>
              <a:rPr lang="en-CA" sz="1650" dirty="0">
                <a:solidFill>
                  <a:schemeClr val="accent1">
                    <a:lumMod val="50000"/>
                  </a:schemeClr>
                </a:solidFill>
              </a:rPr>
              <a:t>General inspection </a:t>
            </a:r>
          </a:p>
          <a:p>
            <a:r>
              <a:rPr lang="en-CA" sz="1650" dirty="0">
                <a:solidFill>
                  <a:schemeClr val="accent1">
                    <a:lumMod val="50000"/>
                  </a:schemeClr>
                </a:solidFill>
              </a:rPr>
              <a:t>Abdominal exam</a:t>
            </a:r>
          </a:p>
          <a:p>
            <a:pPr lvl="1"/>
            <a:r>
              <a:rPr lang="en-CA" sz="1650" dirty="0">
                <a:solidFill>
                  <a:schemeClr val="accent1">
                    <a:lumMod val="50000"/>
                  </a:schemeClr>
                </a:solidFill>
              </a:rPr>
              <a:t>Inspect</a:t>
            </a:r>
          </a:p>
          <a:p>
            <a:pPr lvl="1"/>
            <a:r>
              <a:rPr lang="en-CA" sz="1650" dirty="0">
                <a:solidFill>
                  <a:schemeClr val="accent1">
                    <a:lumMod val="50000"/>
                  </a:schemeClr>
                </a:solidFill>
              </a:rPr>
              <a:t>Auscultate</a:t>
            </a:r>
          </a:p>
          <a:p>
            <a:pPr lvl="1"/>
            <a:r>
              <a:rPr lang="en-CA" sz="1650" dirty="0">
                <a:solidFill>
                  <a:schemeClr val="accent1">
                    <a:lumMod val="50000"/>
                  </a:schemeClr>
                </a:solidFill>
              </a:rPr>
              <a:t>Percussion</a:t>
            </a:r>
          </a:p>
          <a:p>
            <a:pPr lvl="1"/>
            <a:r>
              <a:rPr lang="en-CA" sz="1650" dirty="0">
                <a:solidFill>
                  <a:schemeClr val="accent1">
                    <a:lumMod val="50000"/>
                  </a:schemeClr>
                </a:solidFill>
              </a:rPr>
              <a:t>Light + Deep Palpation</a:t>
            </a:r>
          </a:p>
          <a:p>
            <a:pPr lvl="1"/>
            <a:r>
              <a:rPr lang="en-CA" sz="1650" dirty="0">
                <a:solidFill>
                  <a:schemeClr val="accent1">
                    <a:lumMod val="50000"/>
                  </a:schemeClr>
                </a:solidFill>
              </a:rPr>
              <a:t>Special Tests</a:t>
            </a:r>
          </a:p>
          <a:p>
            <a:pPr lvl="2"/>
            <a:r>
              <a:rPr lang="en-CA" sz="1500" dirty="0">
                <a:solidFill>
                  <a:schemeClr val="accent1">
                    <a:lumMod val="50000"/>
                  </a:schemeClr>
                </a:solidFill>
              </a:rPr>
              <a:t>Peritonitis </a:t>
            </a:r>
          </a:p>
          <a:p>
            <a:pPr lvl="3"/>
            <a:r>
              <a:rPr lang="en-CA" sz="1350" dirty="0">
                <a:solidFill>
                  <a:schemeClr val="accent1">
                    <a:lumMod val="50000"/>
                  </a:schemeClr>
                </a:solidFill>
              </a:rPr>
              <a:t>Shake test </a:t>
            </a:r>
          </a:p>
          <a:p>
            <a:pPr lvl="3"/>
            <a:r>
              <a:rPr lang="en-CA" sz="1350" dirty="0">
                <a:solidFill>
                  <a:schemeClr val="accent1">
                    <a:lumMod val="50000"/>
                  </a:schemeClr>
                </a:solidFill>
              </a:rPr>
              <a:t>Rebound tenderness</a:t>
            </a:r>
          </a:p>
          <a:p>
            <a:pPr lvl="2"/>
            <a:r>
              <a:rPr lang="en-CA" sz="1500" dirty="0">
                <a:solidFill>
                  <a:schemeClr val="accent1">
                    <a:lumMod val="50000"/>
                  </a:schemeClr>
                </a:solidFill>
              </a:rPr>
              <a:t>Appendicitis</a:t>
            </a:r>
          </a:p>
          <a:p>
            <a:pPr lvl="3"/>
            <a:r>
              <a:rPr lang="en-CA" sz="1350" dirty="0">
                <a:solidFill>
                  <a:schemeClr val="accent1">
                    <a:lumMod val="50000"/>
                  </a:schemeClr>
                </a:solidFill>
              </a:rPr>
              <a:t>McBurney’s Point</a:t>
            </a:r>
          </a:p>
          <a:p>
            <a:pPr lvl="3"/>
            <a:r>
              <a:rPr lang="en-CA" sz="1350" dirty="0">
                <a:solidFill>
                  <a:schemeClr val="accent1">
                    <a:lumMod val="50000"/>
                  </a:schemeClr>
                </a:solidFill>
              </a:rPr>
              <a:t>Rovsing’s sign</a:t>
            </a:r>
          </a:p>
          <a:p>
            <a:pPr lvl="3"/>
            <a:r>
              <a:rPr lang="en-CA" sz="1350" dirty="0">
                <a:solidFill>
                  <a:schemeClr val="accent1">
                    <a:lumMod val="50000"/>
                  </a:schemeClr>
                </a:solidFill>
              </a:rPr>
              <a:t>Psoas sign</a:t>
            </a:r>
          </a:p>
          <a:p>
            <a:pPr lvl="3"/>
            <a:r>
              <a:rPr lang="en-CA" sz="1350" dirty="0">
                <a:solidFill>
                  <a:schemeClr val="accent1">
                    <a:lumMod val="50000"/>
                  </a:schemeClr>
                </a:solidFill>
              </a:rPr>
              <a:t>Obturator sign</a:t>
            </a:r>
          </a:p>
          <a:p>
            <a:pPr lvl="2"/>
            <a:r>
              <a:rPr lang="en-CA" sz="1500" dirty="0">
                <a:solidFill>
                  <a:schemeClr val="accent1">
                    <a:lumMod val="50000"/>
                  </a:schemeClr>
                </a:solidFill>
              </a:rPr>
              <a:t>DRE </a:t>
            </a:r>
          </a:p>
          <a:p>
            <a:r>
              <a:rPr lang="en-CA" sz="1650" dirty="0">
                <a:solidFill>
                  <a:schemeClr val="accent1">
                    <a:lumMod val="50000"/>
                  </a:schemeClr>
                </a:solidFill>
              </a:rPr>
              <a:t>Pelvic exam</a:t>
            </a:r>
          </a:p>
          <a:p>
            <a:r>
              <a:rPr lang="en-CA" sz="1650" dirty="0">
                <a:solidFill>
                  <a:schemeClr val="accent1">
                    <a:lumMod val="50000"/>
                  </a:schemeClr>
                </a:solidFill>
              </a:rPr>
              <a:t>Cardiorespiratory exam</a:t>
            </a:r>
            <a:endParaRPr lang="en-US" sz="1650" dirty="0">
              <a:solidFill>
                <a:schemeClr val="accent1">
                  <a:lumMod val="50000"/>
                </a:schemeClr>
              </a:solidFill>
            </a:endParaRPr>
          </a:p>
        </p:txBody>
      </p:sp>
    </p:spTree>
    <p:extLst>
      <p:ext uri="{BB962C8B-B14F-4D97-AF65-F5344CB8AC3E}">
        <p14:creationId xmlns:p14="http://schemas.microsoft.com/office/powerpoint/2010/main" val="189164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E3B7-0E5D-5E49-AEF7-885CBA45B454}"/>
              </a:ext>
            </a:extLst>
          </p:cNvPr>
          <p:cNvSpPr>
            <a:spLocks noGrp="1"/>
          </p:cNvSpPr>
          <p:nvPr>
            <p:ph type="title"/>
          </p:nvPr>
        </p:nvSpPr>
        <p:spPr>
          <a:xfrm>
            <a:off x="0" y="0"/>
            <a:ext cx="9144000" cy="1412776"/>
          </a:xfrm>
        </p:spPr>
        <p:txBody>
          <a:bodyPr/>
          <a:lstStyle/>
          <a:p>
            <a:r>
              <a:rPr lang="en-US" dirty="0"/>
              <a:t>Case 1: Physical Exam</a:t>
            </a:r>
          </a:p>
        </p:txBody>
      </p:sp>
      <p:sp>
        <p:nvSpPr>
          <p:cNvPr id="3" name="Content Placeholder 2">
            <a:extLst>
              <a:ext uri="{FF2B5EF4-FFF2-40B4-BE49-F238E27FC236}">
                <a16:creationId xmlns:a16="http://schemas.microsoft.com/office/drawing/2014/main" id="{BD81B046-4044-EA42-96FC-5B142010FF7C}"/>
              </a:ext>
            </a:extLst>
          </p:cNvPr>
          <p:cNvSpPr>
            <a:spLocks noGrp="1"/>
          </p:cNvSpPr>
          <p:nvPr>
            <p:ph idx="1"/>
          </p:nvPr>
        </p:nvSpPr>
        <p:spPr>
          <a:xfrm>
            <a:off x="457200" y="1700808"/>
            <a:ext cx="8229600" cy="4525963"/>
          </a:xfrm>
        </p:spPr>
        <p:txBody>
          <a:bodyPr/>
          <a:lstStyle/>
          <a:p>
            <a:pPr marL="0" indent="0">
              <a:buNone/>
            </a:pPr>
            <a:r>
              <a:rPr lang="en-CA" sz="2000" i="1" u="sng" dirty="0">
                <a:solidFill>
                  <a:schemeClr val="accent1">
                    <a:lumMod val="50000"/>
                  </a:schemeClr>
                </a:solidFill>
              </a:rPr>
              <a:t>Vitals</a:t>
            </a:r>
            <a:r>
              <a:rPr lang="en-CA" sz="2000" i="1" dirty="0">
                <a:solidFill>
                  <a:schemeClr val="accent1">
                    <a:lumMod val="50000"/>
                  </a:schemeClr>
                </a:solidFill>
              </a:rPr>
              <a:t>: BP: 110/85, HR: 86, RR: 14, Temp: 38.3</a:t>
            </a:r>
          </a:p>
          <a:p>
            <a:pPr marL="0" indent="0">
              <a:buNone/>
            </a:pPr>
            <a:r>
              <a:rPr lang="en-CA" sz="2000" i="1" u="sng" dirty="0">
                <a:solidFill>
                  <a:schemeClr val="accent1">
                    <a:lumMod val="50000"/>
                  </a:schemeClr>
                </a:solidFill>
              </a:rPr>
              <a:t>Abdominal exam</a:t>
            </a:r>
            <a:r>
              <a:rPr lang="en-CA" sz="2000" i="1" dirty="0">
                <a:solidFill>
                  <a:schemeClr val="accent1">
                    <a:lumMod val="50000"/>
                  </a:schemeClr>
                </a:solidFill>
              </a:rPr>
              <a:t>: soft, nondistended,  tender to palpation in the suprapubic and right lower quadrant. No signs of peritonitis. No palpable mass. The bowel sounds are hypoactive. The rectal examination is unremarkable. </a:t>
            </a:r>
          </a:p>
          <a:p>
            <a:pPr marL="0" indent="0">
              <a:buNone/>
            </a:pPr>
            <a:r>
              <a:rPr lang="en-CA" sz="2000" i="1" u="sng" dirty="0">
                <a:solidFill>
                  <a:schemeClr val="accent1">
                    <a:lumMod val="50000"/>
                  </a:schemeClr>
                </a:solidFill>
              </a:rPr>
              <a:t>Pelvic exam</a:t>
            </a:r>
            <a:r>
              <a:rPr lang="en-CA" sz="2000" i="1" dirty="0">
                <a:solidFill>
                  <a:schemeClr val="accent1">
                    <a:lumMod val="50000"/>
                  </a:schemeClr>
                </a:solidFill>
              </a:rPr>
              <a:t>: no purulent discharge; however there is tenderness in the right adnexal region. </a:t>
            </a:r>
          </a:p>
          <a:p>
            <a:pPr marL="0" indent="0">
              <a:buNone/>
            </a:pPr>
            <a:r>
              <a:rPr lang="en-CA" sz="2000" i="1" u="sng" dirty="0">
                <a:solidFill>
                  <a:schemeClr val="accent1">
                    <a:lumMod val="50000"/>
                  </a:schemeClr>
                </a:solidFill>
              </a:rPr>
              <a:t>Cardiorespiratory</a:t>
            </a:r>
            <a:r>
              <a:rPr lang="en-CA" sz="2000" i="1" dirty="0">
                <a:solidFill>
                  <a:schemeClr val="accent1">
                    <a:lumMod val="50000"/>
                  </a:schemeClr>
                </a:solidFill>
              </a:rPr>
              <a:t>: unremarkable. </a:t>
            </a:r>
          </a:p>
          <a:p>
            <a:pPr marL="0" indent="0">
              <a:buNone/>
            </a:pPr>
            <a:endParaRPr lang="en-CA" sz="2000" dirty="0">
              <a:solidFill>
                <a:schemeClr val="accent1">
                  <a:lumMod val="50000"/>
                </a:schemeClr>
              </a:solidFill>
            </a:endParaRPr>
          </a:p>
          <a:p>
            <a:pPr marL="0" indent="0">
              <a:buNone/>
            </a:pPr>
            <a:r>
              <a:rPr lang="en-CA" sz="2000" dirty="0">
                <a:solidFill>
                  <a:schemeClr val="accent1">
                    <a:lumMod val="50000"/>
                  </a:schemeClr>
                </a:solidFill>
              </a:rPr>
              <a:t>At this point, what is your </a:t>
            </a:r>
            <a:r>
              <a:rPr lang="en-CA" sz="2000" dirty="0">
                <a:solidFill>
                  <a:srgbClr val="FF0000"/>
                </a:solidFill>
              </a:rPr>
              <a:t>differential diagnosis</a:t>
            </a:r>
            <a:r>
              <a:rPr lang="en-CA" sz="2000" dirty="0">
                <a:solidFill>
                  <a:schemeClr val="accent1">
                    <a:lumMod val="50000"/>
                  </a:schemeClr>
                </a:solidFill>
              </a:rPr>
              <a:t>? </a:t>
            </a:r>
          </a:p>
          <a:p>
            <a:pPr marL="0" indent="0">
              <a:buNone/>
            </a:pPr>
            <a:endParaRPr lang="en-US" sz="2000" dirty="0">
              <a:solidFill>
                <a:schemeClr val="accent1">
                  <a:lumMod val="50000"/>
                </a:schemeClr>
              </a:solidFill>
            </a:endParaRPr>
          </a:p>
        </p:txBody>
      </p:sp>
    </p:spTree>
    <p:extLst>
      <p:ext uri="{BB962C8B-B14F-4D97-AF65-F5344CB8AC3E}">
        <p14:creationId xmlns:p14="http://schemas.microsoft.com/office/powerpoint/2010/main" val="359328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5E03-164A-C34C-9AE4-DCAC15E30D2A}"/>
              </a:ext>
            </a:extLst>
          </p:cNvPr>
          <p:cNvSpPr>
            <a:spLocks noGrp="1"/>
          </p:cNvSpPr>
          <p:nvPr>
            <p:ph type="title"/>
          </p:nvPr>
        </p:nvSpPr>
        <p:spPr/>
        <p:txBody>
          <a:bodyPr/>
          <a:lstStyle/>
          <a:p>
            <a:r>
              <a:rPr lang="en-US" dirty="0"/>
              <a:t>RLQ DDx</a:t>
            </a:r>
          </a:p>
        </p:txBody>
      </p:sp>
      <p:pic>
        <p:nvPicPr>
          <p:cNvPr id="31746" name="Picture 2">
            <a:extLst>
              <a:ext uri="{FF2B5EF4-FFF2-40B4-BE49-F238E27FC236}">
                <a16:creationId xmlns:a16="http://schemas.microsoft.com/office/drawing/2014/main" id="{00568D1C-B6C9-1B45-B3B9-8968285C7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2007459"/>
            <a:ext cx="7136117" cy="3035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E75C33-EB3C-9B49-88DA-6613E2B6B490}"/>
              </a:ext>
            </a:extLst>
          </p:cNvPr>
          <p:cNvSpPr txBox="1"/>
          <p:nvPr/>
        </p:nvSpPr>
        <p:spPr>
          <a:xfrm>
            <a:off x="6901583" y="5033236"/>
            <a:ext cx="1242138" cy="230832"/>
          </a:xfrm>
          <a:prstGeom prst="rect">
            <a:avLst/>
          </a:prstGeom>
          <a:noFill/>
        </p:spPr>
        <p:txBody>
          <a:bodyPr wrap="square" rtlCol="0">
            <a:spAutoFit/>
          </a:bodyPr>
          <a:lstStyle/>
          <a:p>
            <a:r>
              <a:rPr lang="en-US" sz="900" dirty="0"/>
              <a:t>Source: </a:t>
            </a:r>
            <a:r>
              <a:rPr lang="en-US" sz="900" dirty="0" err="1"/>
              <a:t>TOsurg.ca</a:t>
            </a:r>
            <a:endParaRPr lang="en-US" sz="900" dirty="0"/>
          </a:p>
        </p:txBody>
      </p:sp>
      <p:sp>
        <p:nvSpPr>
          <p:cNvPr id="5" name="Donut 4">
            <a:extLst>
              <a:ext uri="{FF2B5EF4-FFF2-40B4-BE49-F238E27FC236}">
                <a16:creationId xmlns:a16="http://schemas.microsoft.com/office/drawing/2014/main" id="{21655F6B-E777-C146-A994-013275275005}"/>
              </a:ext>
            </a:extLst>
          </p:cNvPr>
          <p:cNvSpPr/>
          <p:nvPr/>
        </p:nvSpPr>
        <p:spPr>
          <a:xfrm>
            <a:off x="683568" y="3212055"/>
            <a:ext cx="2465303" cy="1941485"/>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2772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UTHARTHOUSEFAD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UTHARTHOUSEFADE (4)</Template>
  <TotalTime>479</TotalTime>
  <Words>1970</Words>
  <Application>Microsoft Macintosh PowerPoint</Application>
  <PresentationFormat>On-screen Show (4:3)</PresentationFormat>
  <Paragraphs>264</Paragraphs>
  <Slides>37</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UTHARTHOUSEFADE (4)</vt:lpstr>
      <vt:lpstr>General Surgery Case-Based Learning for Clerks</vt:lpstr>
      <vt:lpstr>Table of Contents</vt:lpstr>
      <vt:lpstr>Case 1</vt:lpstr>
      <vt:lpstr>Case 1: ED Consult</vt:lpstr>
      <vt:lpstr>History Template</vt:lpstr>
      <vt:lpstr>Case 1: History</vt:lpstr>
      <vt:lpstr>Physical Exam Template</vt:lpstr>
      <vt:lpstr>Case 1: Physical Exam</vt:lpstr>
      <vt:lpstr>RLQ DDx</vt:lpstr>
      <vt:lpstr>RLQ DDx Continued</vt:lpstr>
      <vt:lpstr>Investigations</vt:lpstr>
      <vt:lpstr>Case 1: Investigations</vt:lpstr>
      <vt:lpstr>Ultrasound Findings: Appendicitis</vt:lpstr>
      <vt:lpstr>Case 1: Treatment</vt:lpstr>
      <vt:lpstr>Case 2</vt:lpstr>
      <vt:lpstr>Case 2: ED Consult</vt:lpstr>
      <vt:lpstr>Case 2: History</vt:lpstr>
      <vt:lpstr>Case 2: Physical Exam</vt:lpstr>
      <vt:lpstr>RUQ DDx</vt:lpstr>
      <vt:lpstr>RUQ DDx Continued</vt:lpstr>
      <vt:lpstr>Investigations</vt:lpstr>
      <vt:lpstr>Case 2: Investigations</vt:lpstr>
      <vt:lpstr>Ultrasound Findings: Acute Cholecystitis</vt:lpstr>
      <vt:lpstr>Case 2: Treatment</vt:lpstr>
      <vt:lpstr>Quick Recap of Biliary Tract Diseases</vt:lpstr>
      <vt:lpstr>Case 3</vt:lpstr>
      <vt:lpstr>Case 3: ED Consult</vt:lpstr>
      <vt:lpstr>Case 3: History</vt:lpstr>
      <vt:lpstr>Case 3: Physical Exam</vt:lpstr>
      <vt:lpstr>LLQ DDx</vt:lpstr>
      <vt:lpstr>LLQ DDx Continued</vt:lpstr>
      <vt:lpstr>Investigations</vt:lpstr>
      <vt:lpstr>Case 3: Investigations</vt:lpstr>
      <vt:lpstr>CT Findings: Diverticulitis</vt:lpstr>
      <vt:lpstr>Staging: Diverticulitis</vt:lpstr>
      <vt:lpstr>Treatment: Diverticulitis</vt:lpstr>
      <vt:lpstr>Case 3: Treatment</vt:lpstr>
    </vt:vector>
  </TitlesOfParts>
  <Company> University of Toronto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DeFazio</dc:creator>
  <cp:lastModifiedBy>Darby Little</cp:lastModifiedBy>
  <cp:revision>52</cp:revision>
  <dcterms:created xsi:type="dcterms:W3CDTF">2010-09-02T17:46:32Z</dcterms:created>
  <dcterms:modified xsi:type="dcterms:W3CDTF">2020-07-15T02:56:18Z</dcterms:modified>
</cp:coreProperties>
</file>